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9" r:id="rId2"/>
  </p:sldMasterIdLst>
  <p:notesMasterIdLst>
    <p:notesMasterId r:id="rId4"/>
  </p:notesMasterIdLst>
  <p:handoutMasterIdLst>
    <p:handoutMasterId r:id="rId5"/>
  </p:handoutMasterIdLst>
  <p:sldIdLst>
    <p:sldId id="257" r:id="rId3"/>
  </p:sldIdLst>
  <p:sldSz cx="32918400" cy="43891200"/>
  <p:notesSz cx="9296400" cy="147701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F727B"/>
    <a:srgbClr val="CEB888"/>
    <a:srgbClr val="EBD99F"/>
    <a:srgbClr val="CFB991"/>
    <a:srgbClr val="000000"/>
    <a:srgbClr val="9D968D"/>
    <a:srgbClr val="0C80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5068" autoAdjust="0"/>
    <p:restoredTop sz="94655"/>
  </p:normalViewPr>
  <p:slideViewPr>
    <p:cSldViewPr snapToGrid="0" snapToObjects="1">
      <p:cViewPr>
        <p:scale>
          <a:sx n="40" d="100"/>
          <a:sy n="40" d="100"/>
        </p:scale>
        <p:origin x="24" y="-6854"/>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snapToObjects="1" showGuides="1">
      <p:cViewPr varScale="1">
        <p:scale>
          <a:sx n="83" d="100"/>
          <a:sy n="83" d="100"/>
        </p:scale>
        <p:origin x="3810"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8440" cy="741069"/>
          </a:xfrm>
          <a:prstGeom prst="rect">
            <a:avLst/>
          </a:prstGeom>
        </p:spPr>
        <p:txBody>
          <a:bodyPr vert="horz" lIns="137491" tIns="68746" rIns="137491" bIns="68746" rtlCol="0"/>
          <a:lstStyle>
            <a:lvl1pPr algn="l">
              <a:defRPr sz="1800"/>
            </a:lvl1pPr>
          </a:lstStyle>
          <a:p>
            <a:endParaRPr lang="en-US"/>
          </a:p>
        </p:txBody>
      </p:sp>
      <p:sp>
        <p:nvSpPr>
          <p:cNvPr id="3" name="Date Placeholder 2"/>
          <p:cNvSpPr>
            <a:spLocks noGrp="1"/>
          </p:cNvSpPr>
          <p:nvPr>
            <p:ph type="dt" sz="quarter" idx="1"/>
          </p:nvPr>
        </p:nvSpPr>
        <p:spPr>
          <a:xfrm>
            <a:off x="5265809" y="0"/>
            <a:ext cx="4028440" cy="741069"/>
          </a:xfrm>
          <a:prstGeom prst="rect">
            <a:avLst/>
          </a:prstGeom>
        </p:spPr>
        <p:txBody>
          <a:bodyPr vert="horz" lIns="137491" tIns="68746" rIns="137491" bIns="68746" rtlCol="0"/>
          <a:lstStyle>
            <a:lvl1pPr algn="r">
              <a:defRPr sz="1800"/>
            </a:lvl1pPr>
          </a:lstStyle>
          <a:p>
            <a:fld id="{3496A8FA-5B42-674C-B20D-1B27C6B6ED8B}" type="datetimeFigureOut">
              <a:rPr lang="en-US" smtClean="0"/>
              <a:t>2/21/2024</a:t>
            </a:fld>
            <a:endParaRPr lang="en-US"/>
          </a:p>
        </p:txBody>
      </p:sp>
      <p:sp>
        <p:nvSpPr>
          <p:cNvPr id="4" name="Footer Placeholder 3"/>
          <p:cNvSpPr>
            <a:spLocks noGrp="1"/>
          </p:cNvSpPr>
          <p:nvPr>
            <p:ph type="ftr" sz="quarter" idx="2"/>
          </p:nvPr>
        </p:nvSpPr>
        <p:spPr>
          <a:xfrm>
            <a:off x="0" y="14029035"/>
            <a:ext cx="4028440" cy="741068"/>
          </a:xfrm>
          <a:prstGeom prst="rect">
            <a:avLst/>
          </a:prstGeom>
        </p:spPr>
        <p:txBody>
          <a:bodyPr vert="horz" lIns="137491" tIns="68746" rIns="137491" bIns="68746" rtlCol="0" anchor="b"/>
          <a:lstStyle>
            <a:lvl1pPr algn="l">
              <a:defRPr sz="1800"/>
            </a:lvl1pPr>
          </a:lstStyle>
          <a:p>
            <a:endParaRPr lang="en-US"/>
          </a:p>
        </p:txBody>
      </p:sp>
      <p:sp>
        <p:nvSpPr>
          <p:cNvPr id="5" name="Slide Number Placeholder 4"/>
          <p:cNvSpPr>
            <a:spLocks noGrp="1"/>
          </p:cNvSpPr>
          <p:nvPr>
            <p:ph type="sldNum" sz="quarter" idx="3"/>
          </p:nvPr>
        </p:nvSpPr>
        <p:spPr>
          <a:xfrm>
            <a:off x="5265809" y="14029035"/>
            <a:ext cx="4028440" cy="741068"/>
          </a:xfrm>
          <a:prstGeom prst="rect">
            <a:avLst/>
          </a:prstGeom>
        </p:spPr>
        <p:txBody>
          <a:bodyPr vert="horz" lIns="137491" tIns="68746" rIns="137491" bIns="68746" rtlCol="0" anchor="b"/>
          <a:lstStyle>
            <a:lvl1pPr algn="r">
              <a:defRPr sz="1800"/>
            </a:lvl1pPr>
          </a:lstStyle>
          <a:p>
            <a:fld id="{DE6A0952-F090-8947-9D2B-4C66FA805076}" type="slidenum">
              <a:rPr lang="en-US" smtClean="0"/>
              <a:t>‹#›</a:t>
            </a:fld>
            <a:endParaRPr lang="en-US"/>
          </a:p>
        </p:txBody>
      </p:sp>
    </p:spTree>
    <p:extLst>
      <p:ext uri="{BB962C8B-B14F-4D97-AF65-F5344CB8AC3E}">
        <p14:creationId xmlns:p14="http://schemas.microsoft.com/office/powerpoint/2010/main" val="1910053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8440" cy="741069"/>
          </a:xfrm>
          <a:prstGeom prst="rect">
            <a:avLst/>
          </a:prstGeom>
        </p:spPr>
        <p:txBody>
          <a:bodyPr vert="horz" lIns="137491" tIns="68746" rIns="137491" bIns="68746" rtlCol="0"/>
          <a:lstStyle>
            <a:lvl1pPr algn="l">
              <a:defRPr sz="1800"/>
            </a:lvl1pPr>
          </a:lstStyle>
          <a:p>
            <a:endParaRPr lang="en-US"/>
          </a:p>
        </p:txBody>
      </p:sp>
      <p:sp>
        <p:nvSpPr>
          <p:cNvPr id="3" name="Date Placeholder 2"/>
          <p:cNvSpPr>
            <a:spLocks noGrp="1"/>
          </p:cNvSpPr>
          <p:nvPr>
            <p:ph type="dt" idx="1"/>
          </p:nvPr>
        </p:nvSpPr>
        <p:spPr>
          <a:xfrm>
            <a:off x="5265809" y="0"/>
            <a:ext cx="4028440" cy="741069"/>
          </a:xfrm>
          <a:prstGeom prst="rect">
            <a:avLst/>
          </a:prstGeom>
        </p:spPr>
        <p:txBody>
          <a:bodyPr vert="horz" lIns="137491" tIns="68746" rIns="137491" bIns="68746" rtlCol="0"/>
          <a:lstStyle>
            <a:lvl1pPr algn="r">
              <a:defRPr sz="1800"/>
            </a:lvl1pPr>
          </a:lstStyle>
          <a:p>
            <a:fld id="{3DFCF15A-2A27-7442-AB11-75F1A48A6AED}" type="datetimeFigureOut">
              <a:rPr lang="en-US" smtClean="0"/>
              <a:t>2/21/2024</a:t>
            </a:fld>
            <a:endParaRPr lang="en-US"/>
          </a:p>
        </p:txBody>
      </p:sp>
      <p:sp>
        <p:nvSpPr>
          <p:cNvPr id="4" name="Slide Image Placeholder 3"/>
          <p:cNvSpPr>
            <a:spLocks noGrp="1" noRot="1" noChangeAspect="1"/>
          </p:cNvSpPr>
          <p:nvPr>
            <p:ph type="sldImg" idx="2"/>
          </p:nvPr>
        </p:nvSpPr>
        <p:spPr>
          <a:xfrm>
            <a:off x="2779713" y="1846263"/>
            <a:ext cx="3736975" cy="4983162"/>
          </a:xfrm>
          <a:prstGeom prst="rect">
            <a:avLst/>
          </a:prstGeom>
          <a:noFill/>
          <a:ln w="12700">
            <a:solidFill>
              <a:prstClr val="black"/>
            </a:solidFill>
          </a:ln>
        </p:spPr>
        <p:txBody>
          <a:bodyPr vert="horz" lIns="137491" tIns="68746" rIns="137491" bIns="68746" rtlCol="0" anchor="ctr"/>
          <a:lstStyle/>
          <a:p>
            <a:endParaRPr lang="en-US"/>
          </a:p>
        </p:txBody>
      </p:sp>
      <p:sp>
        <p:nvSpPr>
          <p:cNvPr id="5" name="Notes Placeholder 4"/>
          <p:cNvSpPr>
            <a:spLocks noGrp="1"/>
          </p:cNvSpPr>
          <p:nvPr>
            <p:ph type="body" sz="quarter" idx="3"/>
          </p:nvPr>
        </p:nvSpPr>
        <p:spPr>
          <a:xfrm>
            <a:off x="929640" y="7108110"/>
            <a:ext cx="7437120" cy="5815728"/>
          </a:xfrm>
          <a:prstGeom prst="rect">
            <a:avLst/>
          </a:prstGeom>
        </p:spPr>
        <p:txBody>
          <a:bodyPr vert="horz" lIns="137491" tIns="68746" rIns="137491" bIns="68746"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4029035"/>
            <a:ext cx="4028440" cy="741068"/>
          </a:xfrm>
          <a:prstGeom prst="rect">
            <a:avLst/>
          </a:prstGeom>
        </p:spPr>
        <p:txBody>
          <a:bodyPr vert="horz" lIns="137491" tIns="68746" rIns="137491" bIns="68746" rtlCol="0" anchor="b"/>
          <a:lstStyle>
            <a:lvl1pPr algn="l">
              <a:defRPr sz="1800"/>
            </a:lvl1pPr>
          </a:lstStyle>
          <a:p>
            <a:endParaRPr lang="en-US"/>
          </a:p>
        </p:txBody>
      </p:sp>
      <p:sp>
        <p:nvSpPr>
          <p:cNvPr id="7" name="Slide Number Placeholder 6"/>
          <p:cNvSpPr>
            <a:spLocks noGrp="1"/>
          </p:cNvSpPr>
          <p:nvPr>
            <p:ph type="sldNum" sz="quarter" idx="5"/>
          </p:nvPr>
        </p:nvSpPr>
        <p:spPr>
          <a:xfrm>
            <a:off x="5265809" y="14029035"/>
            <a:ext cx="4028440" cy="741068"/>
          </a:xfrm>
          <a:prstGeom prst="rect">
            <a:avLst/>
          </a:prstGeom>
        </p:spPr>
        <p:txBody>
          <a:bodyPr vert="horz" lIns="137491" tIns="68746" rIns="137491" bIns="68746" rtlCol="0" anchor="b"/>
          <a:lstStyle>
            <a:lvl1pPr algn="r">
              <a:defRPr sz="1800"/>
            </a:lvl1pPr>
          </a:lstStyle>
          <a:p>
            <a:fld id="{826CBA48-C438-7943-8380-32C73458EABA}" type="slidenum">
              <a:rPr lang="en-US" smtClean="0"/>
              <a:t>‹#›</a:t>
            </a:fld>
            <a:endParaRPr lang="en-US"/>
          </a:p>
        </p:txBody>
      </p:sp>
    </p:spTree>
    <p:extLst>
      <p:ext uri="{BB962C8B-B14F-4D97-AF65-F5344CB8AC3E}">
        <p14:creationId xmlns:p14="http://schemas.microsoft.com/office/powerpoint/2010/main" val="1051626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79713" y="1846263"/>
            <a:ext cx="3736975" cy="4983162"/>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26CBA48-C438-7943-8380-32C73458EABA}" type="slidenum">
              <a:rPr lang="en-US" smtClean="0"/>
              <a:t>1</a:t>
            </a:fld>
            <a:endParaRPr lang="en-US"/>
          </a:p>
        </p:txBody>
      </p:sp>
    </p:spTree>
    <p:extLst>
      <p:ext uri="{BB962C8B-B14F-4D97-AF65-F5344CB8AC3E}">
        <p14:creationId xmlns:p14="http://schemas.microsoft.com/office/powerpoint/2010/main" val="9461618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Blank Background">
    <p:spTree>
      <p:nvGrpSpPr>
        <p:cNvPr id="1" name=""/>
        <p:cNvGrpSpPr/>
        <p:nvPr/>
      </p:nvGrpSpPr>
      <p:grpSpPr>
        <a:xfrm>
          <a:off x="0" y="0"/>
          <a:ext cx="0" cy="0"/>
          <a:chOff x="0" y="0"/>
          <a:chExt cx="0" cy="0"/>
        </a:xfrm>
      </p:grpSpPr>
      <p:sp>
        <p:nvSpPr>
          <p:cNvPr id="7" name="Picture Placeholder 2"/>
          <p:cNvSpPr>
            <a:spLocks noGrp="1"/>
          </p:cNvSpPr>
          <p:nvPr>
            <p:ph type="pic" sz="quarter" idx="16"/>
          </p:nvPr>
        </p:nvSpPr>
        <p:spPr>
          <a:xfrm>
            <a:off x="914400" y="24148868"/>
            <a:ext cx="9715500" cy="7452360"/>
          </a:xfrm>
          <a:prstGeom prst="rect">
            <a:avLst/>
          </a:prstGeom>
          <a:solidFill>
            <a:schemeClr val="bg2">
              <a:lumMod val="85000"/>
            </a:schemeClr>
          </a:solidFill>
        </p:spPr>
        <p:txBody>
          <a:bodyPr/>
          <a:lstStyle>
            <a:lvl1pPr marL="0" indent="0" algn="ctr">
              <a:buNone/>
              <a:defRPr sz="2534"/>
            </a:lvl1pPr>
          </a:lstStyle>
          <a:p>
            <a:pPr marL="0" indent="0" algn="ctr">
              <a:buNone/>
            </a:pPr>
            <a:endParaRPr lang="en-US" dirty="0"/>
          </a:p>
        </p:txBody>
      </p:sp>
      <p:sp>
        <p:nvSpPr>
          <p:cNvPr id="8" name="Picture Placeholder 2"/>
          <p:cNvSpPr>
            <a:spLocks noGrp="1"/>
          </p:cNvSpPr>
          <p:nvPr>
            <p:ph type="pic" sz="quarter" idx="17"/>
          </p:nvPr>
        </p:nvSpPr>
        <p:spPr>
          <a:xfrm>
            <a:off x="876300" y="32088758"/>
            <a:ext cx="9715500" cy="7452360"/>
          </a:xfrm>
          <a:prstGeom prst="rect">
            <a:avLst/>
          </a:prstGeom>
          <a:solidFill>
            <a:schemeClr val="bg2">
              <a:lumMod val="85000"/>
            </a:schemeClr>
          </a:solidFill>
        </p:spPr>
        <p:txBody>
          <a:bodyPr/>
          <a:lstStyle>
            <a:lvl1pPr marL="0" indent="0" algn="ctr">
              <a:buNone/>
              <a:defRPr sz="2534"/>
            </a:lvl1pPr>
          </a:lstStyle>
          <a:p>
            <a:pPr marL="0" indent="0" algn="ctr">
              <a:buNone/>
            </a:pPr>
            <a:endParaRPr lang="en-US" dirty="0"/>
          </a:p>
        </p:txBody>
      </p:sp>
      <p:sp>
        <p:nvSpPr>
          <p:cNvPr id="11" name="Content Placeholder 9"/>
          <p:cNvSpPr>
            <a:spLocks noGrp="1"/>
          </p:cNvSpPr>
          <p:nvPr>
            <p:ph sz="quarter" idx="10"/>
          </p:nvPr>
        </p:nvSpPr>
        <p:spPr>
          <a:xfrm>
            <a:off x="914400" y="6921286"/>
            <a:ext cx="9715500" cy="16399329"/>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9"/>
          <p:cNvSpPr>
            <a:spLocks noGrp="1"/>
          </p:cNvSpPr>
          <p:nvPr>
            <p:ph sz="quarter" idx="18"/>
          </p:nvPr>
        </p:nvSpPr>
        <p:spPr>
          <a:xfrm>
            <a:off x="11618259" y="6921287"/>
            <a:ext cx="9744249" cy="20187557"/>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9"/>
          <p:cNvSpPr>
            <a:spLocks noGrp="1"/>
          </p:cNvSpPr>
          <p:nvPr>
            <p:ph sz="quarter" idx="23"/>
          </p:nvPr>
        </p:nvSpPr>
        <p:spPr>
          <a:xfrm>
            <a:off x="11544300" y="34351737"/>
            <a:ext cx="9771541" cy="6262864"/>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9"/>
          <p:cNvSpPr>
            <a:spLocks noGrp="1"/>
          </p:cNvSpPr>
          <p:nvPr>
            <p:ph sz="quarter" idx="24"/>
          </p:nvPr>
        </p:nvSpPr>
        <p:spPr>
          <a:xfrm>
            <a:off x="11544300" y="27305026"/>
            <a:ext cx="9771541" cy="6408034"/>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Picture Placeholder 2"/>
          <p:cNvSpPr>
            <a:spLocks noGrp="1"/>
          </p:cNvSpPr>
          <p:nvPr>
            <p:ph type="pic" sz="quarter" idx="25"/>
          </p:nvPr>
        </p:nvSpPr>
        <p:spPr>
          <a:xfrm>
            <a:off x="22277860" y="18649950"/>
            <a:ext cx="9798050" cy="7452360"/>
          </a:xfrm>
          <a:prstGeom prst="rect">
            <a:avLst/>
          </a:prstGeom>
          <a:solidFill>
            <a:schemeClr val="bg2">
              <a:lumMod val="85000"/>
            </a:schemeClr>
          </a:solidFill>
        </p:spPr>
        <p:txBody>
          <a:bodyPr/>
          <a:lstStyle>
            <a:lvl1pPr marL="0" indent="0" algn="ctr">
              <a:buNone/>
              <a:defRPr sz="2534"/>
            </a:lvl1pPr>
          </a:lstStyle>
          <a:p>
            <a:pPr marL="0" indent="0" algn="ctr">
              <a:buNone/>
            </a:pPr>
            <a:endParaRPr lang="en-US" dirty="0"/>
          </a:p>
        </p:txBody>
      </p:sp>
      <p:sp>
        <p:nvSpPr>
          <p:cNvPr id="20" name="Content Placeholder 9"/>
          <p:cNvSpPr>
            <a:spLocks noGrp="1"/>
          </p:cNvSpPr>
          <p:nvPr>
            <p:ph sz="quarter" idx="20"/>
          </p:nvPr>
        </p:nvSpPr>
        <p:spPr>
          <a:xfrm>
            <a:off x="22277860" y="6921288"/>
            <a:ext cx="9798050" cy="11301845"/>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9"/>
          <p:cNvSpPr>
            <a:spLocks noGrp="1"/>
          </p:cNvSpPr>
          <p:nvPr>
            <p:ph sz="quarter" idx="21"/>
          </p:nvPr>
        </p:nvSpPr>
        <p:spPr>
          <a:xfrm>
            <a:off x="22277860" y="26935317"/>
            <a:ext cx="9764240" cy="13679285"/>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11146558"/>
      </p:ext>
    </p:extLst>
  </p:cSld>
  <p:clrMapOvr>
    <a:masterClrMapping/>
  </p:clrMapOvr>
  <p:extLst>
    <p:ext uri="{DCECCB84-F9BA-43D5-87BE-67443E8EF086}">
      <p15:sldGuideLst xmlns:p15="http://schemas.microsoft.com/office/powerpoint/2012/main">
        <p15:guide id="1" orient="horz" pos="26496" userDrawn="1">
          <p15:clr>
            <a:srgbClr val="FBAE40"/>
          </p15:clr>
        </p15:guide>
        <p15:guide id="2" pos="576" userDrawn="1">
          <p15:clr>
            <a:srgbClr val="FBAE40"/>
          </p15:clr>
        </p15:guide>
        <p15:guide id="3" pos="20184" userDrawn="1">
          <p15:clr>
            <a:srgbClr val="FBAE40"/>
          </p15:clr>
        </p15:guide>
        <p15:guide id="4" orient="horz" pos="5016" userDrawn="1">
          <p15:clr>
            <a:srgbClr val="FBAE40"/>
          </p15:clr>
        </p15:guide>
        <p15:guide id="5" pos="13440" userDrawn="1">
          <p15:clr>
            <a:srgbClr val="FBAE40"/>
          </p15:clr>
        </p15:guide>
        <p15:guide id="6" pos="6696" userDrawn="1">
          <p15:clr>
            <a:srgbClr val="FBAE40"/>
          </p15:clr>
        </p15:guide>
        <p15:guide id="7" pos="7272" userDrawn="1">
          <p15:clr>
            <a:srgbClr val="FBAE40"/>
          </p15:clr>
        </p15:guide>
        <p15:guide id="8" pos="1401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066369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078293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195800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lank Background">
    <p:spTree>
      <p:nvGrpSpPr>
        <p:cNvPr id="1" name=""/>
        <p:cNvGrpSpPr/>
        <p:nvPr/>
      </p:nvGrpSpPr>
      <p:grpSpPr>
        <a:xfrm>
          <a:off x="0" y="0"/>
          <a:ext cx="0" cy="0"/>
          <a:chOff x="0" y="0"/>
          <a:chExt cx="0" cy="0"/>
        </a:xfrm>
      </p:grpSpPr>
      <p:sp>
        <p:nvSpPr>
          <p:cNvPr id="7" name="Picture Placeholder 2"/>
          <p:cNvSpPr>
            <a:spLocks noGrp="1"/>
          </p:cNvSpPr>
          <p:nvPr>
            <p:ph type="pic" sz="quarter" idx="16"/>
          </p:nvPr>
        </p:nvSpPr>
        <p:spPr>
          <a:xfrm>
            <a:off x="914400" y="24148868"/>
            <a:ext cx="9715500" cy="7452360"/>
          </a:xfrm>
          <a:prstGeom prst="rect">
            <a:avLst/>
          </a:prstGeom>
          <a:solidFill>
            <a:schemeClr val="bg2">
              <a:lumMod val="85000"/>
            </a:schemeClr>
          </a:solidFill>
        </p:spPr>
        <p:txBody>
          <a:bodyPr/>
          <a:lstStyle>
            <a:lvl1pPr marL="0" indent="0" algn="ctr">
              <a:buNone/>
              <a:defRPr sz="2534"/>
            </a:lvl1pPr>
          </a:lstStyle>
          <a:p>
            <a:pPr marL="0" indent="0" algn="ctr">
              <a:buNone/>
            </a:pPr>
            <a:endParaRPr lang="en-US" dirty="0"/>
          </a:p>
        </p:txBody>
      </p:sp>
      <p:sp>
        <p:nvSpPr>
          <p:cNvPr id="8" name="Picture Placeholder 2"/>
          <p:cNvSpPr>
            <a:spLocks noGrp="1"/>
          </p:cNvSpPr>
          <p:nvPr>
            <p:ph type="pic" sz="quarter" idx="17"/>
          </p:nvPr>
        </p:nvSpPr>
        <p:spPr>
          <a:xfrm>
            <a:off x="876300" y="32088758"/>
            <a:ext cx="9715500" cy="7452360"/>
          </a:xfrm>
          <a:prstGeom prst="rect">
            <a:avLst/>
          </a:prstGeom>
          <a:solidFill>
            <a:schemeClr val="bg2">
              <a:lumMod val="85000"/>
            </a:schemeClr>
          </a:solidFill>
        </p:spPr>
        <p:txBody>
          <a:bodyPr/>
          <a:lstStyle>
            <a:lvl1pPr marL="0" indent="0" algn="ctr">
              <a:buNone/>
              <a:defRPr sz="2534"/>
            </a:lvl1pPr>
          </a:lstStyle>
          <a:p>
            <a:pPr marL="0" indent="0" algn="ctr">
              <a:buNone/>
            </a:pPr>
            <a:endParaRPr lang="en-US" dirty="0"/>
          </a:p>
        </p:txBody>
      </p:sp>
      <p:sp>
        <p:nvSpPr>
          <p:cNvPr id="11" name="Content Placeholder 9"/>
          <p:cNvSpPr>
            <a:spLocks noGrp="1"/>
          </p:cNvSpPr>
          <p:nvPr>
            <p:ph sz="quarter" idx="10"/>
          </p:nvPr>
        </p:nvSpPr>
        <p:spPr>
          <a:xfrm>
            <a:off x="914400" y="6921286"/>
            <a:ext cx="9715500" cy="16399329"/>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9"/>
          <p:cNvSpPr>
            <a:spLocks noGrp="1"/>
          </p:cNvSpPr>
          <p:nvPr>
            <p:ph sz="quarter" idx="18"/>
          </p:nvPr>
        </p:nvSpPr>
        <p:spPr>
          <a:xfrm>
            <a:off x="11618259" y="6921287"/>
            <a:ext cx="9744249" cy="20187557"/>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9"/>
          <p:cNvSpPr>
            <a:spLocks noGrp="1"/>
          </p:cNvSpPr>
          <p:nvPr>
            <p:ph sz="quarter" idx="23"/>
          </p:nvPr>
        </p:nvSpPr>
        <p:spPr>
          <a:xfrm>
            <a:off x="11544300" y="34351737"/>
            <a:ext cx="9771541" cy="6262864"/>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9"/>
          <p:cNvSpPr>
            <a:spLocks noGrp="1"/>
          </p:cNvSpPr>
          <p:nvPr>
            <p:ph sz="quarter" idx="24"/>
          </p:nvPr>
        </p:nvSpPr>
        <p:spPr>
          <a:xfrm>
            <a:off x="11544300" y="27305026"/>
            <a:ext cx="9771541" cy="6408034"/>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Picture Placeholder 2"/>
          <p:cNvSpPr>
            <a:spLocks noGrp="1"/>
          </p:cNvSpPr>
          <p:nvPr>
            <p:ph type="pic" sz="quarter" idx="25"/>
          </p:nvPr>
        </p:nvSpPr>
        <p:spPr>
          <a:xfrm>
            <a:off x="22277860" y="18649950"/>
            <a:ext cx="9798050" cy="7452360"/>
          </a:xfrm>
          <a:prstGeom prst="rect">
            <a:avLst/>
          </a:prstGeom>
          <a:solidFill>
            <a:schemeClr val="bg2">
              <a:lumMod val="85000"/>
            </a:schemeClr>
          </a:solidFill>
        </p:spPr>
        <p:txBody>
          <a:bodyPr/>
          <a:lstStyle>
            <a:lvl1pPr marL="0" indent="0" algn="ctr">
              <a:buNone/>
              <a:defRPr sz="2534"/>
            </a:lvl1pPr>
          </a:lstStyle>
          <a:p>
            <a:pPr marL="0" indent="0" algn="ctr">
              <a:buNone/>
            </a:pPr>
            <a:endParaRPr lang="en-US" dirty="0"/>
          </a:p>
        </p:txBody>
      </p:sp>
      <p:sp>
        <p:nvSpPr>
          <p:cNvPr id="20" name="Content Placeholder 9"/>
          <p:cNvSpPr>
            <a:spLocks noGrp="1"/>
          </p:cNvSpPr>
          <p:nvPr>
            <p:ph sz="quarter" idx="20"/>
          </p:nvPr>
        </p:nvSpPr>
        <p:spPr>
          <a:xfrm>
            <a:off x="22277860" y="6921288"/>
            <a:ext cx="9798050" cy="11301845"/>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9"/>
          <p:cNvSpPr>
            <a:spLocks noGrp="1"/>
          </p:cNvSpPr>
          <p:nvPr>
            <p:ph sz="quarter" idx="21"/>
          </p:nvPr>
        </p:nvSpPr>
        <p:spPr>
          <a:xfrm>
            <a:off x="22277860" y="26935317"/>
            <a:ext cx="9764240" cy="13679285"/>
          </a:xfrm>
          <a:prstGeom prst="rect">
            <a:avLst/>
          </a:prstGeom>
        </p:spPr>
        <p:txBody>
          <a:bodyPr/>
          <a:lstStyle>
            <a:lvl1pPr>
              <a:lnSpc>
                <a:spcPts val="4162"/>
              </a:lnSpc>
              <a:spcBef>
                <a:spcPts val="0"/>
              </a:spcBef>
              <a:defRPr sz="2534" baseline="0">
                <a:solidFill>
                  <a:schemeClr val="bg1">
                    <a:lumMod val="50000"/>
                  </a:schemeClr>
                </a:solidFill>
                <a:latin typeface="Arial" charset="0"/>
              </a:defRPr>
            </a:lvl1pPr>
            <a:lvl2pPr>
              <a:lnSpc>
                <a:spcPts val="4162"/>
              </a:lnSpc>
              <a:spcBef>
                <a:spcPts val="0"/>
              </a:spcBef>
              <a:defRPr sz="2534" baseline="0">
                <a:solidFill>
                  <a:schemeClr val="bg1">
                    <a:lumMod val="50000"/>
                  </a:schemeClr>
                </a:solidFill>
                <a:latin typeface="Arial" charset="0"/>
              </a:defRPr>
            </a:lvl2pPr>
            <a:lvl3pPr>
              <a:lnSpc>
                <a:spcPts val="4162"/>
              </a:lnSpc>
              <a:spcBef>
                <a:spcPts val="0"/>
              </a:spcBef>
              <a:defRPr sz="2534" baseline="0">
                <a:solidFill>
                  <a:schemeClr val="bg1">
                    <a:lumMod val="50000"/>
                  </a:schemeClr>
                </a:solidFill>
                <a:latin typeface="Arial" charset="0"/>
              </a:defRPr>
            </a:lvl3pPr>
            <a:lvl4pPr>
              <a:lnSpc>
                <a:spcPts val="4162"/>
              </a:lnSpc>
              <a:spcBef>
                <a:spcPts val="0"/>
              </a:spcBef>
              <a:defRPr sz="2534" baseline="0">
                <a:solidFill>
                  <a:schemeClr val="bg1">
                    <a:lumMod val="50000"/>
                  </a:schemeClr>
                </a:solidFill>
                <a:latin typeface="Arial" charset="0"/>
              </a:defRPr>
            </a:lvl4pPr>
            <a:lvl5pPr marL="2067604" indent="-413521">
              <a:lnSpc>
                <a:spcPts val="4162"/>
              </a:lnSpc>
              <a:spcBef>
                <a:spcPts val="0"/>
              </a:spcBef>
              <a:buClr>
                <a:srgbClr val="245EAC"/>
              </a:buClr>
              <a:buFont typeface="Arial" charset="0"/>
              <a:buChar char="•"/>
              <a:defRPr sz="2534" baseline="0">
                <a:solidFill>
                  <a:schemeClr val="bg1">
                    <a:lumMod val="50000"/>
                  </a:schemeClr>
                </a:solidFill>
                <a:latin typeface="Arial"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16287154"/>
      </p:ext>
    </p:extLst>
  </p:cSld>
  <p:clrMapOvr>
    <a:masterClrMapping/>
  </p:clrMapOvr>
  <p:extLst>
    <p:ext uri="{DCECCB84-F9BA-43D5-87BE-67443E8EF086}">
      <p15:sldGuideLst xmlns:p15="http://schemas.microsoft.com/office/powerpoint/2012/main">
        <p15:guide id="1" orient="horz" pos="26496">
          <p15:clr>
            <a:srgbClr val="FBAE40"/>
          </p15:clr>
        </p15:guide>
        <p15:guide id="2" pos="576">
          <p15:clr>
            <a:srgbClr val="FBAE40"/>
          </p15:clr>
        </p15:guide>
        <p15:guide id="3" pos="20184">
          <p15:clr>
            <a:srgbClr val="FBAE40"/>
          </p15:clr>
        </p15:guide>
        <p15:guide id="4" orient="horz" pos="5016">
          <p15:clr>
            <a:srgbClr val="FBAE40"/>
          </p15:clr>
        </p15:guide>
        <p15:guide id="5" pos="13440">
          <p15:clr>
            <a:srgbClr val="FBAE40"/>
          </p15:clr>
        </p15:guide>
        <p15:guide id="6" pos="6696">
          <p15:clr>
            <a:srgbClr val="FBAE40"/>
          </p15:clr>
        </p15:guide>
        <p15:guide id="7" pos="7272">
          <p15:clr>
            <a:srgbClr val="FBAE40"/>
          </p15:clr>
        </p15:guide>
        <p15:guide id="8" pos="1401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8380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91414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2/21/2024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71713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54698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2/21/2024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29741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2/21/2024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8982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2/21/2024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132630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8496250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theme" Target="../theme/theme2.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9A5F48-26D1-4724-AF41-85D3A5D7B8E0}"/>
              </a:ext>
            </a:extLst>
          </p:cNvPr>
          <p:cNvSpPr/>
          <p:nvPr userDrawn="1"/>
        </p:nvSpPr>
        <p:spPr>
          <a:xfrm>
            <a:off x="-1" y="1"/>
            <a:ext cx="32917709" cy="3647581"/>
          </a:xfrm>
          <a:prstGeom prst="rect">
            <a:avLst/>
          </a:prstGeom>
          <a:solidFill>
            <a:srgbClr val="CEB8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40" dirty="0"/>
          </a:p>
        </p:txBody>
      </p:sp>
      <p:sp>
        <p:nvSpPr>
          <p:cNvPr id="12" name="Rectangle 11">
            <a:extLst>
              <a:ext uri="{FF2B5EF4-FFF2-40B4-BE49-F238E27FC236}">
                <a16:creationId xmlns:a16="http://schemas.microsoft.com/office/drawing/2014/main" id="{5455489B-5B04-4C52-B2DD-97A434854EE9}"/>
              </a:ext>
            </a:extLst>
          </p:cNvPr>
          <p:cNvSpPr/>
          <p:nvPr userDrawn="1"/>
        </p:nvSpPr>
        <p:spPr>
          <a:xfrm>
            <a:off x="2074" y="41417840"/>
            <a:ext cx="32917709" cy="674553"/>
          </a:xfrm>
          <a:prstGeom prst="rect">
            <a:avLst/>
          </a:prstGeom>
          <a:solidFill>
            <a:srgbClr val="9D9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40"/>
          </a:p>
        </p:txBody>
      </p:sp>
      <p:sp>
        <p:nvSpPr>
          <p:cNvPr id="9" name="Rectangle 8">
            <a:extLst>
              <a:ext uri="{FF2B5EF4-FFF2-40B4-BE49-F238E27FC236}">
                <a16:creationId xmlns:a16="http://schemas.microsoft.com/office/drawing/2014/main" id="{5B2D9A72-9656-4A84-A656-804C1D1C85B9}"/>
              </a:ext>
            </a:extLst>
          </p:cNvPr>
          <p:cNvSpPr/>
          <p:nvPr userDrawn="1"/>
        </p:nvSpPr>
        <p:spPr>
          <a:xfrm>
            <a:off x="2074" y="42092393"/>
            <a:ext cx="32917709" cy="179880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40"/>
          </a:p>
        </p:txBody>
      </p:sp>
      <p:pic>
        <p:nvPicPr>
          <p:cNvPr id="4" name="Picture 3">
            <a:extLst>
              <a:ext uri="{FF2B5EF4-FFF2-40B4-BE49-F238E27FC236}">
                <a16:creationId xmlns:a16="http://schemas.microsoft.com/office/drawing/2014/main" id="{511DD8B8-D2D1-475F-AD0D-A91BD36C727E}"/>
              </a:ext>
            </a:extLst>
          </p:cNvPr>
          <p:cNvPicPr>
            <a:picLocks noChangeAspect="1"/>
          </p:cNvPicPr>
          <p:nvPr userDrawn="1"/>
        </p:nvPicPr>
        <p:blipFill>
          <a:blip r:embed="rId3"/>
          <a:stretch>
            <a:fillRect/>
          </a:stretch>
        </p:blipFill>
        <p:spPr>
          <a:xfrm>
            <a:off x="14244467" y="41095840"/>
            <a:ext cx="4428776" cy="3168248"/>
          </a:xfrm>
          <a:prstGeom prst="rect">
            <a:avLst/>
          </a:prstGeom>
        </p:spPr>
      </p:pic>
    </p:spTree>
    <p:extLst>
      <p:ext uri="{BB962C8B-B14F-4D97-AF65-F5344CB8AC3E}">
        <p14:creationId xmlns:p14="http://schemas.microsoft.com/office/powerpoint/2010/main" val="1101499162"/>
      </p:ext>
    </p:extLst>
  </p:cSld>
  <p:clrMap bg1="lt1" tx1="dk1" bg2="lt2" tx2="dk2" accent1="accent1" accent2="accent2" accent3="accent3" accent4="accent4" accent5="accent5" accent6="accent6" hlink="hlink" folHlink="folHlink"/>
  <p:sldLayoutIdLst>
    <p:sldLayoutId id="2147483688" r:id="rId1"/>
  </p:sldLayoutIdLst>
  <p:txStyles>
    <p:titleStyle>
      <a:lvl1pPr algn="l" defTabSz="1102695" rtl="0" eaLnBrk="1" latinLnBrk="0" hangingPunct="1">
        <a:lnSpc>
          <a:spcPct val="90000"/>
        </a:lnSpc>
        <a:spcBef>
          <a:spcPct val="0"/>
        </a:spcBef>
        <a:buNone/>
        <a:defRPr sz="5308" kern="1200">
          <a:solidFill>
            <a:schemeClr val="tx1"/>
          </a:solidFill>
          <a:latin typeface="+mj-lt"/>
          <a:ea typeface="+mj-ea"/>
          <a:cs typeface="+mj-cs"/>
        </a:defRPr>
      </a:lvl1pPr>
    </p:titleStyle>
    <p:bodyStyle>
      <a:lvl1pPr marL="275673" indent="-275673" algn="l" defTabSz="1102695" rtl="0" eaLnBrk="1" latinLnBrk="0" hangingPunct="1">
        <a:lnSpc>
          <a:spcPct val="90000"/>
        </a:lnSpc>
        <a:spcBef>
          <a:spcPts val="1206"/>
        </a:spcBef>
        <a:buFont typeface="Arial"/>
        <a:buChar char="•"/>
        <a:defRPr sz="3376" kern="1200">
          <a:solidFill>
            <a:schemeClr val="tx1"/>
          </a:solidFill>
          <a:latin typeface="+mn-lt"/>
          <a:ea typeface="+mn-ea"/>
          <a:cs typeface="+mn-cs"/>
        </a:defRPr>
      </a:lvl1pPr>
      <a:lvl2pPr marL="827021" indent="-275673" algn="l" defTabSz="1102695" rtl="0" eaLnBrk="1" latinLnBrk="0" hangingPunct="1">
        <a:lnSpc>
          <a:spcPct val="90000"/>
        </a:lnSpc>
        <a:spcBef>
          <a:spcPts val="603"/>
        </a:spcBef>
        <a:buFont typeface="Arial"/>
        <a:buChar char="•"/>
        <a:defRPr sz="2894" kern="1200">
          <a:solidFill>
            <a:schemeClr val="tx1"/>
          </a:solidFill>
          <a:latin typeface="+mn-lt"/>
          <a:ea typeface="+mn-ea"/>
          <a:cs typeface="+mn-cs"/>
        </a:defRPr>
      </a:lvl2pPr>
      <a:lvl3pPr marL="1378368" indent="-275673" algn="l" defTabSz="1102695" rtl="0" eaLnBrk="1" latinLnBrk="0" hangingPunct="1">
        <a:lnSpc>
          <a:spcPct val="90000"/>
        </a:lnSpc>
        <a:spcBef>
          <a:spcPts val="603"/>
        </a:spcBef>
        <a:buFont typeface="Arial"/>
        <a:buChar char="•"/>
        <a:defRPr sz="2412" kern="1200">
          <a:solidFill>
            <a:schemeClr val="tx1"/>
          </a:solidFill>
          <a:latin typeface="+mn-lt"/>
          <a:ea typeface="+mn-ea"/>
          <a:cs typeface="+mn-cs"/>
        </a:defRPr>
      </a:lvl3pPr>
      <a:lvl4pPr marL="1929715" indent="-275673" algn="l" defTabSz="1102695" rtl="0" eaLnBrk="1" latinLnBrk="0" hangingPunct="1">
        <a:lnSpc>
          <a:spcPct val="90000"/>
        </a:lnSpc>
        <a:spcBef>
          <a:spcPts val="603"/>
        </a:spcBef>
        <a:buFont typeface="Arial"/>
        <a:buChar char="•"/>
        <a:defRPr sz="2171" kern="1200">
          <a:solidFill>
            <a:schemeClr val="tx1"/>
          </a:solidFill>
          <a:latin typeface="+mn-lt"/>
          <a:ea typeface="+mn-ea"/>
          <a:cs typeface="+mn-cs"/>
        </a:defRPr>
      </a:lvl4pPr>
      <a:lvl5pPr marL="2481062" indent="-275673" algn="l" defTabSz="1102695" rtl="0" eaLnBrk="1" latinLnBrk="0" hangingPunct="1">
        <a:lnSpc>
          <a:spcPct val="90000"/>
        </a:lnSpc>
        <a:spcBef>
          <a:spcPts val="603"/>
        </a:spcBef>
        <a:buFont typeface="Arial"/>
        <a:buChar char="•"/>
        <a:defRPr sz="2171" kern="1200">
          <a:solidFill>
            <a:schemeClr val="tx1"/>
          </a:solidFill>
          <a:latin typeface="+mn-lt"/>
          <a:ea typeface="+mn-ea"/>
          <a:cs typeface="+mn-cs"/>
        </a:defRPr>
      </a:lvl5pPr>
      <a:lvl6pPr marL="3032409" indent="-275673" algn="l" defTabSz="1102695" rtl="0" eaLnBrk="1" latinLnBrk="0" hangingPunct="1">
        <a:lnSpc>
          <a:spcPct val="90000"/>
        </a:lnSpc>
        <a:spcBef>
          <a:spcPts val="603"/>
        </a:spcBef>
        <a:buFont typeface="Arial"/>
        <a:buChar char="•"/>
        <a:defRPr sz="2171" kern="1200">
          <a:solidFill>
            <a:schemeClr val="tx1"/>
          </a:solidFill>
          <a:latin typeface="+mn-lt"/>
          <a:ea typeface="+mn-ea"/>
          <a:cs typeface="+mn-cs"/>
        </a:defRPr>
      </a:lvl6pPr>
      <a:lvl7pPr marL="3583757" indent="-275673" algn="l" defTabSz="1102695" rtl="0" eaLnBrk="1" latinLnBrk="0" hangingPunct="1">
        <a:lnSpc>
          <a:spcPct val="90000"/>
        </a:lnSpc>
        <a:spcBef>
          <a:spcPts val="603"/>
        </a:spcBef>
        <a:buFont typeface="Arial"/>
        <a:buChar char="•"/>
        <a:defRPr sz="2171" kern="1200">
          <a:solidFill>
            <a:schemeClr val="tx1"/>
          </a:solidFill>
          <a:latin typeface="+mn-lt"/>
          <a:ea typeface="+mn-ea"/>
          <a:cs typeface="+mn-cs"/>
        </a:defRPr>
      </a:lvl7pPr>
      <a:lvl8pPr marL="4135105" indent="-275673" algn="l" defTabSz="1102695" rtl="0" eaLnBrk="1" latinLnBrk="0" hangingPunct="1">
        <a:lnSpc>
          <a:spcPct val="90000"/>
        </a:lnSpc>
        <a:spcBef>
          <a:spcPts val="603"/>
        </a:spcBef>
        <a:buFont typeface="Arial"/>
        <a:buChar char="•"/>
        <a:defRPr sz="2171" kern="1200">
          <a:solidFill>
            <a:schemeClr val="tx1"/>
          </a:solidFill>
          <a:latin typeface="+mn-lt"/>
          <a:ea typeface="+mn-ea"/>
          <a:cs typeface="+mn-cs"/>
        </a:defRPr>
      </a:lvl8pPr>
      <a:lvl9pPr marL="4686453" indent="-275673" algn="l" defTabSz="1102695" rtl="0" eaLnBrk="1" latinLnBrk="0" hangingPunct="1">
        <a:lnSpc>
          <a:spcPct val="90000"/>
        </a:lnSpc>
        <a:spcBef>
          <a:spcPts val="603"/>
        </a:spcBef>
        <a:buFont typeface="Arial"/>
        <a:buChar char="•"/>
        <a:defRPr sz="2171" kern="1200">
          <a:solidFill>
            <a:schemeClr val="tx1"/>
          </a:solidFill>
          <a:latin typeface="+mn-lt"/>
          <a:ea typeface="+mn-ea"/>
          <a:cs typeface="+mn-cs"/>
        </a:defRPr>
      </a:lvl9pPr>
    </p:bodyStyle>
    <p:otherStyle>
      <a:defPPr>
        <a:defRPr lang="en-US"/>
      </a:defPPr>
      <a:lvl1pPr marL="0" algn="l" defTabSz="1102695" rtl="0" eaLnBrk="1" latinLnBrk="0" hangingPunct="1">
        <a:defRPr sz="2171" kern="1200">
          <a:solidFill>
            <a:schemeClr val="tx1"/>
          </a:solidFill>
          <a:latin typeface="+mn-lt"/>
          <a:ea typeface="+mn-ea"/>
          <a:cs typeface="+mn-cs"/>
        </a:defRPr>
      </a:lvl1pPr>
      <a:lvl2pPr marL="551347" algn="l" defTabSz="1102695" rtl="0" eaLnBrk="1" latinLnBrk="0" hangingPunct="1">
        <a:defRPr sz="2171" kern="1200">
          <a:solidFill>
            <a:schemeClr val="tx1"/>
          </a:solidFill>
          <a:latin typeface="+mn-lt"/>
          <a:ea typeface="+mn-ea"/>
          <a:cs typeface="+mn-cs"/>
        </a:defRPr>
      </a:lvl2pPr>
      <a:lvl3pPr marL="1102695" algn="l" defTabSz="1102695" rtl="0" eaLnBrk="1" latinLnBrk="0" hangingPunct="1">
        <a:defRPr sz="2171" kern="1200">
          <a:solidFill>
            <a:schemeClr val="tx1"/>
          </a:solidFill>
          <a:latin typeface="+mn-lt"/>
          <a:ea typeface="+mn-ea"/>
          <a:cs typeface="+mn-cs"/>
        </a:defRPr>
      </a:lvl3pPr>
      <a:lvl4pPr marL="1654041" algn="l" defTabSz="1102695" rtl="0" eaLnBrk="1" latinLnBrk="0" hangingPunct="1">
        <a:defRPr sz="2171" kern="1200">
          <a:solidFill>
            <a:schemeClr val="tx1"/>
          </a:solidFill>
          <a:latin typeface="+mn-lt"/>
          <a:ea typeface="+mn-ea"/>
          <a:cs typeface="+mn-cs"/>
        </a:defRPr>
      </a:lvl4pPr>
      <a:lvl5pPr marL="2205390" algn="l" defTabSz="1102695" rtl="0" eaLnBrk="1" latinLnBrk="0" hangingPunct="1">
        <a:defRPr sz="2171" kern="1200">
          <a:solidFill>
            <a:schemeClr val="tx1"/>
          </a:solidFill>
          <a:latin typeface="+mn-lt"/>
          <a:ea typeface="+mn-ea"/>
          <a:cs typeface="+mn-cs"/>
        </a:defRPr>
      </a:lvl5pPr>
      <a:lvl6pPr marL="2756737" algn="l" defTabSz="1102695" rtl="0" eaLnBrk="1" latinLnBrk="0" hangingPunct="1">
        <a:defRPr sz="2171" kern="1200">
          <a:solidFill>
            <a:schemeClr val="tx1"/>
          </a:solidFill>
          <a:latin typeface="+mn-lt"/>
          <a:ea typeface="+mn-ea"/>
          <a:cs typeface="+mn-cs"/>
        </a:defRPr>
      </a:lvl6pPr>
      <a:lvl7pPr marL="3308085" algn="l" defTabSz="1102695" rtl="0" eaLnBrk="1" latinLnBrk="0" hangingPunct="1">
        <a:defRPr sz="2171" kern="1200">
          <a:solidFill>
            <a:schemeClr val="tx1"/>
          </a:solidFill>
          <a:latin typeface="+mn-lt"/>
          <a:ea typeface="+mn-ea"/>
          <a:cs typeface="+mn-cs"/>
        </a:defRPr>
      </a:lvl7pPr>
      <a:lvl8pPr marL="3859431" algn="l" defTabSz="1102695" rtl="0" eaLnBrk="1" latinLnBrk="0" hangingPunct="1">
        <a:defRPr sz="2171" kern="1200">
          <a:solidFill>
            <a:schemeClr val="tx1"/>
          </a:solidFill>
          <a:latin typeface="+mn-lt"/>
          <a:ea typeface="+mn-ea"/>
          <a:cs typeface="+mn-cs"/>
        </a:defRPr>
      </a:lvl8pPr>
      <a:lvl9pPr marL="4410779" algn="l" defTabSz="1102695" rtl="0" eaLnBrk="1" latinLnBrk="0" hangingPunct="1">
        <a:defRPr sz="2171"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C764DE79-268F-4C1A-8933-263129D2AF90}" type="datetimeFigureOut">
              <a:rPr lang="en-US" dirty="0"/>
              <a:t>2/21/2024</a:t>
            </a:fld>
            <a:endParaRPr lang="en-US" dirty="0"/>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48F63A3B-78C7-47BE-AE5E-E10140E04643}" type="slidenum">
              <a:rPr lang="en-US" dirty="0"/>
              <a:t>‹#›</a:t>
            </a:fld>
            <a:endParaRPr lang="en-US" dirty="0"/>
          </a:p>
        </p:txBody>
      </p:sp>
      <p:sp>
        <p:nvSpPr>
          <p:cNvPr id="7" name="Rectangle 6">
            <a:extLst>
              <a:ext uri="{FF2B5EF4-FFF2-40B4-BE49-F238E27FC236}">
                <a16:creationId xmlns:a16="http://schemas.microsoft.com/office/drawing/2014/main" id="{2850B022-2605-4BF6-81F4-238776F01280}"/>
              </a:ext>
            </a:extLst>
          </p:cNvPr>
          <p:cNvSpPr/>
          <p:nvPr userDrawn="1"/>
        </p:nvSpPr>
        <p:spPr>
          <a:xfrm>
            <a:off x="-1" y="1"/>
            <a:ext cx="32917709" cy="3647581"/>
          </a:xfrm>
          <a:prstGeom prst="rect">
            <a:avLst/>
          </a:prstGeom>
          <a:solidFill>
            <a:srgbClr val="CEB8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40" dirty="0"/>
          </a:p>
        </p:txBody>
      </p:sp>
      <p:sp>
        <p:nvSpPr>
          <p:cNvPr id="8" name="Rectangle 7">
            <a:extLst>
              <a:ext uri="{FF2B5EF4-FFF2-40B4-BE49-F238E27FC236}">
                <a16:creationId xmlns:a16="http://schemas.microsoft.com/office/drawing/2014/main" id="{469CE88A-7662-494A-932B-37E36E3BDE18}"/>
              </a:ext>
            </a:extLst>
          </p:cNvPr>
          <p:cNvSpPr/>
          <p:nvPr userDrawn="1"/>
        </p:nvSpPr>
        <p:spPr>
          <a:xfrm>
            <a:off x="2074" y="41417840"/>
            <a:ext cx="32917709" cy="674553"/>
          </a:xfrm>
          <a:prstGeom prst="rect">
            <a:avLst/>
          </a:prstGeom>
          <a:solidFill>
            <a:srgbClr val="9D96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40"/>
          </a:p>
        </p:txBody>
      </p:sp>
      <p:sp>
        <p:nvSpPr>
          <p:cNvPr id="9" name="Rectangle 8">
            <a:extLst>
              <a:ext uri="{FF2B5EF4-FFF2-40B4-BE49-F238E27FC236}">
                <a16:creationId xmlns:a16="http://schemas.microsoft.com/office/drawing/2014/main" id="{2C7416E7-278C-48AD-BC44-EA682A75D5B4}"/>
              </a:ext>
            </a:extLst>
          </p:cNvPr>
          <p:cNvSpPr/>
          <p:nvPr userDrawn="1"/>
        </p:nvSpPr>
        <p:spPr>
          <a:xfrm>
            <a:off x="2074" y="42092393"/>
            <a:ext cx="32917709" cy="179880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40"/>
          </a:p>
        </p:txBody>
      </p:sp>
      <p:pic>
        <p:nvPicPr>
          <p:cNvPr id="10" name="Picture 9">
            <a:extLst>
              <a:ext uri="{FF2B5EF4-FFF2-40B4-BE49-F238E27FC236}">
                <a16:creationId xmlns:a16="http://schemas.microsoft.com/office/drawing/2014/main" id="{7B666E78-EEF4-4AC8-A38F-00487D738BDC}"/>
              </a:ext>
            </a:extLst>
          </p:cNvPr>
          <p:cNvPicPr>
            <a:picLocks noChangeAspect="1"/>
          </p:cNvPicPr>
          <p:nvPr userDrawn="1"/>
        </p:nvPicPr>
        <p:blipFill>
          <a:blip r:embed="rId14"/>
          <a:stretch>
            <a:fillRect/>
          </a:stretch>
        </p:blipFill>
        <p:spPr>
          <a:xfrm>
            <a:off x="14244467" y="41095840"/>
            <a:ext cx="4428776" cy="3168248"/>
          </a:xfrm>
          <a:prstGeom prst="rect">
            <a:avLst/>
          </a:prstGeom>
        </p:spPr>
      </p:pic>
    </p:spTree>
    <p:extLst>
      <p:ext uri="{BB962C8B-B14F-4D97-AF65-F5344CB8AC3E}">
        <p14:creationId xmlns:p14="http://schemas.microsoft.com/office/powerpoint/2010/main" val="1000972388"/>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2.emf"/><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notesSlide" Target="../notesSlides/notesSlide1.xml"/><Relationship Id="rId16" Type="http://schemas.openxmlformats.org/officeDocument/2006/relationships/image" Target="../media/image15.png"/><Relationship Id="rId1" Type="http://schemas.openxmlformats.org/officeDocument/2006/relationships/slideLayout" Target="../slideLayouts/slideLayout13.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emf"/><Relationship Id="rId15" Type="http://schemas.openxmlformats.org/officeDocument/2006/relationships/image" Target="../media/image14.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emf"/><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extBox 104"/>
          <p:cNvSpPr txBox="1"/>
          <p:nvPr/>
        </p:nvSpPr>
        <p:spPr>
          <a:xfrm>
            <a:off x="571500" y="64871"/>
            <a:ext cx="31699200" cy="2062103"/>
          </a:xfrm>
          <a:prstGeom prst="rect">
            <a:avLst/>
          </a:prstGeom>
          <a:noFill/>
          <a:ln>
            <a:noFill/>
          </a:ln>
        </p:spPr>
        <p:txBody>
          <a:bodyPr wrap="square" rtlCol="0">
            <a:spAutoFit/>
          </a:bodyPr>
          <a:lstStyle/>
          <a:p>
            <a:pPr algn="ctr"/>
            <a:r>
              <a:rPr lang="en-US" sz="6400" b="1" dirty="0">
                <a:solidFill>
                  <a:srgbClr val="000000"/>
                </a:solidFill>
                <a:latin typeface="United Sans Rg Hv" pitchFamily="50" charset="0"/>
                <a:cs typeface="Calibri" panose="020F0502020204030204" pitchFamily="34" charset="0"/>
              </a:rPr>
              <a:t>Building Soil Health.</a:t>
            </a:r>
          </a:p>
          <a:p>
            <a:pPr algn="ctr"/>
            <a:r>
              <a:rPr lang="en-US" sz="6400" b="1" dirty="0">
                <a:solidFill>
                  <a:srgbClr val="000000"/>
                </a:solidFill>
                <a:latin typeface="United Sans Rg Hv" pitchFamily="50" charset="0"/>
                <a:cs typeface="Calibri" panose="020F0502020204030204" pitchFamily="34" charset="0"/>
              </a:rPr>
              <a:t>Sustainable Management Approaches to Overcome Production Challenges</a:t>
            </a:r>
            <a:endParaRPr lang="es-HN" sz="6400" b="1" dirty="0">
              <a:solidFill>
                <a:srgbClr val="000000"/>
              </a:solidFill>
              <a:latin typeface="United Sans Rg Hv" pitchFamily="50" charset="0"/>
              <a:cs typeface="Calibri" panose="020F0502020204030204" pitchFamily="34" charset="0"/>
            </a:endParaRPr>
          </a:p>
        </p:txBody>
      </p:sp>
      <p:sp>
        <p:nvSpPr>
          <p:cNvPr id="10" name="Rounded Rectangle 117">
            <a:extLst>
              <a:ext uri="{FF2B5EF4-FFF2-40B4-BE49-F238E27FC236}">
                <a16:creationId xmlns:a16="http://schemas.microsoft.com/office/drawing/2014/main" id="{D110372A-006F-4BE1-BF5B-24F2431E1B32}"/>
              </a:ext>
            </a:extLst>
          </p:cNvPr>
          <p:cNvSpPr/>
          <p:nvPr/>
        </p:nvSpPr>
        <p:spPr>
          <a:xfrm>
            <a:off x="2431826" y="9462617"/>
            <a:ext cx="8994034" cy="767527"/>
          </a:xfrm>
          <a:prstGeom prst="roundRect">
            <a:avLst/>
          </a:prstGeom>
          <a:no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s-HN" sz="3934" b="1" dirty="0">
              <a:solidFill>
                <a:srgbClr val="000000"/>
              </a:solidFill>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2E49FB0D-D134-4DE4-A0C6-A62078CBBEC3}"/>
              </a:ext>
            </a:extLst>
          </p:cNvPr>
          <p:cNvSpPr txBox="1"/>
          <p:nvPr/>
        </p:nvSpPr>
        <p:spPr>
          <a:xfrm>
            <a:off x="495229" y="35902643"/>
            <a:ext cx="10502376" cy="4785926"/>
          </a:xfrm>
          <a:prstGeom prst="rect">
            <a:avLst/>
          </a:prstGeom>
          <a:noFill/>
          <a:ln>
            <a:noFill/>
          </a:ln>
        </p:spPr>
        <p:txBody>
          <a:bodyPr wrap="square" rtlCol="0">
            <a:spAutoFit/>
          </a:bodyPr>
          <a:lstStyle/>
          <a:p>
            <a:r>
              <a:rPr lang="es-HN" sz="3500" b="1" dirty="0">
                <a:solidFill>
                  <a:srgbClr val="000000"/>
                </a:solidFill>
                <a:latin typeface="United Sans Rg Md" pitchFamily="50" charset="0"/>
                <a:cs typeface="Calibri" panose="020F0502020204030204" pitchFamily="34" charset="0"/>
              </a:rPr>
              <a:t>DISCUSSION</a:t>
            </a:r>
          </a:p>
          <a:p>
            <a:r>
              <a:rPr lang="en-US" sz="3000" dirty="0">
                <a:solidFill>
                  <a:srgbClr val="000000"/>
                </a:solidFill>
                <a:latin typeface="United Sans Rg Lt" pitchFamily="50" charset="0"/>
                <a:cs typeface="Calibri" panose="020F0502020204030204" pitchFamily="34" charset="0"/>
              </a:rPr>
              <a:t>Nutrient losses in 2021 from heavy rainfall events and weed pressure required changes to management practices in subsequent years. The preplant application of Dual Magnum® provided effective grass control, and the plastic mulch protected the applied soil amendments and existing soil fertility. Soil health improved in 2022 by between 67 and 202%. On average, soil health in 2023 declined by 14%. This is due to a sharp decline in WEON levels and a slight decline in WEOC, which increased the C:N ratio and resulted in lower soil respiration (microbial activity).</a:t>
            </a:r>
            <a:endParaRPr lang="en-US" sz="3000" i="1" dirty="0">
              <a:solidFill>
                <a:srgbClr val="000000"/>
              </a:solidFill>
              <a:latin typeface="United Sans Rg Lt" pitchFamily="50" charset="0"/>
              <a:cs typeface="Calibri" panose="020F0502020204030204" pitchFamily="34" charset="0"/>
            </a:endParaRPr>
          </a:p>
        </p:txBody>
      </p:sp>
      <p:sp>
        <p:nvSpPr>
          <p:cNvPr id="235" name="TextBox 234">
            <a:extLst>
              <a:ext uri="{FF2B5EF4-FFF2-40B4-BE49-F238E27FC236}">
                <a16:creationId xmlns:a16="http://schemas.microsoft.com/office/drawing/2014/main" id="{BE60152A-CFB5-4479-957B-392CCF3A8DA0}"/>
              </a:ext>
            </a:extLst>
          </p:cNvPr>
          <p:cNvSpPr txBox="1"/>
          <p:nvPr/>
        </p:nvSpPr>
        <p:spPr>
          <a:xfrm>
            <a:off x="11350836" y="5194789"/>
            <a:ext cx="10316872" cy="11710898"/>
          </a:xfrm>
          <a:prstGeom prst="rect">
            <a:avLst/>
          </a:prstGeom>
          <a:noFill/>
        </p:spPr>
        <p:txBody>
          <a:bodyPr wrap="square" rtlCol="0">
            <a:spAutoFit/>
          </a:bodyPr>
          <a:lstStyle/>
          <a:p>
            <a:r>
              <a:rPr lang="es-HN" sz="3500" b="1" dirty="0">
                <a:solidFill>
                  <a:srgbClr val="000000"/>
                </a:solidFill>
                <a:latin typeface="United Sans Rg Md" pitchFamily="50" charset="0"/>
                <a:cs typeface="Calibri" panose="020F0502020204030204" pitchFamily="34" charset="0"/>
              </a:rPr>
              <a:t>MATERIALS AND METHODS</a:t>
            </a:r>
            <a:endParaRPr lang="en-US" sz="3500" b="1" dirty="0">
              <a:solidFill>
                <a:srgbClr val="000000"/>
              </a:solidFill>
              <a:latin typeface="United Sans Rg Md" pitchFamily="50" charset="0"/>
              <a:cs typeface="Calibri" panose="020F0502020204030204" pitchFamily="34" charset="0"/>
            </a:endParaRPr>
          </a:p>
          <a:p>
            <a:pPr algn="just"/>
            <a:r>
              <a:rPr lang="en-US" sz="3000" dirty="0">
                <a:solidFill>
                  <a:srgbClr val="000000"/>
                </a:solidFill>
                <a:latin typeface="United Sans Rg Lt" pitchFamily="50" charset="0"/>
                <a:cs typeface="Calibri" panose="020F0502020204030204" pitchFamily="34" charset="0"/>
              </a:rPr>
              <a:t>Spring and fall soil samples were submitted for soil health testing (Haney test) at Brookside Laboratories (OH). A total of fifteen 6-inch deep soil cores were taken per experimental unit. One composite sample was then submitted for analysis. All soil amendments were applied preplant. Soil and compost test results were used to adjust and standardize N, P, and K soil nutrient levels across all treatments. Targeted fertility amendment application rates are shown in Table 1.</a:t>
            </a:r>
          </a:p>
          <a:p>
            <a:pPr algn="just"/>
            <a:endParaRPr lang="en-US" sz="3000" dirty="0">
              <a:solidFill>
                <a:srgbClr val="000000"/>
              </a:solidFill>
              <a:latin typeface="United Sans Rg Lt" pitchFamily="50" charset="0"/>
              <a:cs typeface="Calibri" panose="020F0502020204030204" pitchFamily="34" charset="0"/>
            </a:endParaRPr>
          </a:p>
          <a:p>
            <a:pPr algn="just"/>
            <a:endParaRPr lang="en-US" sz="3000" dirty="0">
              <a:solidFill>
                <a:srgbClr val="000000"/>
              </a:solidFill>
              <a:latin typeface="United Sans Rg Lt" pitchFamily="50" charset="0"/>
              <a:cs typeface="Calibri" panose="020F0502020204030204" pitchFamily="34" charset="0"/>
            </a:endParaRPr>
          </a:p>
          <a:p>
            <a:pPr algn="just"/>
            <a:endParaRPr lang="en-US" sz="3000" dirty="0">
              <a:solidFill>
                <a:srgbClr val="000000"/>
              </a:solidFill>
              <a:latin typeface="United Sans Rg Lt" pitchFamily="50" charset="0"/>
              <a:cs typeface="Calibri" panose="020F0502020204030204" pitchFamily="34" charset="0"/>
            </a:endParaRPr>
          </a:p>
          <a:p>
            <a:pPr algn="just"/>
            <a:endParaRPr lang="en-US" sz="3000" dirty="0">
              <a:solidFill>
                <a:srgbClr val="000000"/>
              </a:solidFill>
              <a:latin typeface="United Sans Rg Lt" pitchFamily="50" charset="0"/>
              <a:cs typeface="Calibri" panose="020F0502020204030204" pitchFamily="34" charset="0"/>
            </a:endParaRPr>
          </a:p>
          <a:p>
            <a:pPr algn="just"/>
            <a:endParaRPr lang="en-US" sz="3000" dirty="0">
              <a:solidFill>
                <a:srgbClr val="000000"/>
              </a:solidFill>
              <a:latin typeface="United Sans Rg Lt" pitchFamily="50" charset="0"/>
              <a:cs typeface="Calibri" panose="020F0502020204030204" pitchFamily="34" charset="0"/>
            </a:endParaRPr>
          </a:p>
          <a:p>
            <a:pPr algn="just"/>
            <a:endParaRPr lang="en-US" sz="3000" dirty="0">
              <a:solidFill>
                <a:srgbClr val="000000"/>
              </a:solidFill>
              <a:latin typeface="United Sans Rg Lt" pitchFamily="50" charset="0"/>
              <a:cs typeface="Calibri" panose="020F0502020204030204" pitchFamily="34" charset="0"/>
            </a:endParaRPr>
          </a:p>
          <a:p>
            <a:pPr algn="just"/>
            <a:endParaRPr lang="en-US" sz="1000" dirty="0">
              <a:solidFill>
                <a:srgbClr val="000000"/>
              </a:solidFill>
              <a:latin typeface="United Sans Rg Lt" pitchFamily="50" charset="0"/>
              <a:cs typeface="Calibri" panose="020F0502020204030204" pitchFamily="34" charset="0"/>
            </a:endParaRPr>
          </a:p>
          <a:p>
            <a:pPr algn="just"/>
            <a:r>
              <a:rPr lang="en-US" sz="3000" dirty="0">
                <a:solidFill>
                  <a:srgbClr val="000000"/>
                </a:solidFill>
                <a:latin typeface="United Sans Rg Lt" pitchFamily="50" charset="0"/>
                <a:cs typeface="Calibri" panose="020F0502020204030204" pitchFamily="34" charset="0"/>
              </a:rPr>
              <a:t>Plant and manure-based compost applications ranged between 1 – 2 ft</a:t>
            </a:r>
            <a:r>
              <a:rPr lang="en-US" sz="3000" baseline="30000" dirty="0">
                <a:solidFill>
                  <a:srgbClr val="000000"/>
                </a:solidFill>
                <a:latin typeface="United Sans Rg Lt" pitchFamily="50" charset="0"/>
                <a:cs typeface="Calibri" panose="020F0502020204030204" pitchFamily="34" charset="0"/>
              </a:rPr>
              <a:t>3</a:t>
            </a:r>
            <a:r>
              <a:rPr lang="en-US" sz="3000" dirty="0">
                <a:solidFill>
                  <a:srgbClr val="000000"/>
                </a:solidFill>
                <a:latin typeface="United Sans Rg Lt" pitchFamily="50" charset="0"/>
                <a:cs typeface="Calibri" panose="020F0502020204030204" pitchFamily="34" charset="0"/>
              </a:rPr>
              <a:t> per 20-foot bed (80 - 160 yd</a:t>
            </a:r>
            <a:r>
              <a:rPr lang="en-US" sz="3000" baseline="30000" dirty="0">
                <a:solidFill>
                  <a:srgbClr val="000000"/>
                </a:solidFill>
                <a:latin typeface="United Sans Rg Lt" pitchFamily="50" charset="0"/>
                <a:cs typeface="Calibri" panose="020F0502020204030204" pitchFamily="34" charset="0"/>
              </a:rPr>
              <a:t>3</a:t>
            </a:r>
            <a:r>
              <a:rPr lang="en-US" sz="3000" dirty="0">
                <a:solidFill>
                  <a:srgbClr val="000000"/>
                </a:solidFill>
                <a:latin typeface="United Sans Rg Lt" pitchFamily="50" charset="0"/>
                <a:cs typeface="Calibri" panose="020F0502020204030204" pitchFamily="34" charset="0"/>
              </a:rPr>
              <a:t>/A), respectively. Soil amendments were placed in the bed row before raised beds were made. The raised beds were covered with a plastic mulch. Treatments receiving a plant and manure compost mix were broadcasted at 1 yd</a:t>
            </a:r>
            <a:r>
              <a:rPr lang="en-US" sz="3000" baseline="30000" dirty="0">
                <a:solidFill>
                  <a:srgbClr val="000000"/>
                </a:solidFill>
                <a:latin typeface="United Sans Rg Lt" pitchFamily="50" charset="0"/>
                <a:cs typeface="Calibri" panose="020F0502020204030204" pitchFamily="34" charset="0"/>
              </a:rPr>
              <a:t>3</a:t>
            </a:r>
            <a:r>
              <a:rPr lang="en-US" sz="3000" dirty="0">
                <a:solidFill>
                  <a:srgbClr val="000000"/>
                </a:solidFill>
                <a:latin typeface="United Sans Rg Lt" pitchFamily="50" charset="0"/>
                <a:cs typeface="Calibri" panose="020F0502020204030204" pitchFamily="34" charset="0"/>
              </a:rPr>
              <a:t>/400 ft</a:t>
            </a:r>
            <a:r>
              <a:rPr lang="en-US" sz="3000" baseline="30000" dirty="0">
                <a:solidFill>
                  <a:srgbClr val="000000"/>
                </a:solidFill>
                <a:latin typeface="United Sans Rg Lt" pitchFamily="50" charset="0"/>
                <a:cs typeface="Calibri" panose="020F0502020204030204" pitchFamily="34" charset="0"/>
              </a:rPr>
              <a:t>2</a:t>
            </a:r>
            <a:r>
              <a:rPr lang="en-US" sz="3000" dirty="0">
                <a:solidFill>
                  <a:srgbClr val="000000"/>
                </a:solidFill>
                <a:latin typeface="United Sans Rg Lt" pitchFamily="50" charset="0"/>
                <a:cs typeface="Calibri" panose="020F0502020204030204" pitchFamily="34" charset="0"/>
              </a:rPr>
              <a:t> and 2 yd</a:t>
            </a:r>
            <a:r>
              <a:rPr lang="en-US" sz="3000" baseline="30000" dirty="0">
                <a:solidFill>
                  <a:srgbClr val="000000"/>
                </a:solidFill>
                <a:latin typeface="United Sans Rg Lt" pitchFamily="50" charset="0"/>
                <a:cs typeface="Calibri" panose="020F0502020204030204" pitchFamily="34" charset="0"/>
              </a:rPr>
              <a:t>3</a:t>
            </a:r>
            <a:r>
              <a:rPr lang="en-US" sz="3000" dirty="0">
                <a:solidFill>
                  <a:srgbClr val="000000"/>
                </a:solidFill>
                <a:latin typeface="United Sans Rg Lt" pitchFamily="50" charset="0"/>
                <a:cs typeface="Calibri" panose="020F0502020204030204" pitchFamily="34" charset="0"/>
              </a:rPr>
              <a:t>/400 ft</a:t>
            </a:r>
            <a:r>
              <a:rPr lang="en-US" sz="3000" baseline="30000" dirty="0">
                <a:solidFill>
                  <a:srgbClr val="000000"/>
                </a:solidFill>
                <a:latin typeface="United Sans Rg Lt" pitchFamily="50" charset="0"/>
                <a:cs typeface="Calibri" panose="020F0502020204030204" pitchFamily="34" charset="0"/>
              </a:rPr>
              <a:t>2</a:t>
            </a:r>
            <a:r>
              <a:rPr lang="en-US" sz="3000" dirty="0">
                <a:solidFill>
                  <a:srgbClr val="000000"/>
                </a:solidFill>
                <a:latin typeface="United Sans Rg Lt" pitchFamily="50" charset="0"/>
                <a:cs typeface="Calibri" panose="020F0502020204030204" pitchFamily="34" charset="0"/>
              </a:rPr>
              <a:t> (109 yd</a:t>
            </a:r>
            <a:r>
              <a:rPr lang="en-US" sz="3000" baseline="30000" dirty="0">
                <a:solidFill>
                  <a:srgbClr val="000000"/>
                </a:solidFill>
                <a:latin typeface="United Sans Rg Lt" pitchFamily="50" charset="0"/>
                <a:cs typeface="Calibri" panose="020F0502020204030204" pitchFamily="34" charset="0"/>
              </a:rPr>
              <a:t>3</a:t>
            </a:r>
            <a:r>
              <a:rPr lang="en-US" sz="3000" dirty="0">
                <a:solidFill>
                  <a:srgbClr val="000000"/>
                </a:solidFill>
                <a:latin typeface="United Sans Rg Lt" pitchFamily="50" charset="0"/>
                <a:cs typeface="Calibri" panose="020F0502020204030204" pitchFamily="34" charset="0"/>
              </a:rPr>
              <a:t>/A and 218 yd</a:t>
            </a:r>
            <a:r>
              <a:rPr lang="en-US" sz="3000" baseline="30000" dirty="0">
                <a:solidFill>
                  <a:srgbClr val="000000"/>
                </a:solidFill>
                <a:latin typeface="United Sans Rg Lt" pitchFamily="50" charset="0"/>
                <a:cs typeface="Calibri" panose="020F0502020204030204" pitchFamily="34" charset="0"/>
              </a:rPr>
              <a:t>3</a:t>
            </a:r>
            <a:r>
              <a:rPr lang="en-US" sz="3000" dirty="0">
                <a:solidFill>
                  <a:srgbClr val="000000"/>
                </a:solidFill>
                <a:latin typeface="United Sans Rg Lt" pitchFamily="50" charset="0"/>
                <a:cs typeface="Calibri" panose="020F0502020204030204" pitchFamily="34" charset="0"/>
              </a:rPr>
              <a:t>/A), respectively, before raised beds were made. Summer cover crops were planted only in YR 1. In YR 3, buckwheat was seeded in bed row middles and will also be seeded in 2024.</a:t>
            </a:r>
          </a:p>
        </p:txBody>
      </p:sp>
      <p:sp>
        <p:nvSpPr>
          <p:cNvPr id="186" name="TextBox 185">
            <a:extLst>
              <a:ext uri="{FF2B5EF4-FFF2-40B4-BE49-F238E27FC236}">
                <a16:creationId xmlns:a16="http://schemas.microsoft.com/office/drawing/2014/main" id="{EE059574-C601-4708-BED1-E8D3E47C0001}"/>
              </a:ext>
            </a:extLst>
          </p:cNvPr>
          <p:cNvSpPr txBox="1"/>
          <p:nvPr/>
        </p:nvSpPr>
        <p:spPr>
          <a:xfrm>
            <a:off x="2064869" y="1977151"/>
            <a:ext cx="29107694" cy="1631216"/>
          </a:xfrm>
          <a:prstGeom prst="rect">
            <a:avLst/>
          </a:prstGeom>
          <a:noFill/>
          <a:ln>
            <a:noFill/>
          </a:ln>
        </p:spPr>
        <p:txBody>
          <a:bodyPr wrap="square" rtlCol="0">
            <a:spAutoFit/>
          </a:bodyPr>
          <a:lstStyle/>
          <a:p>
            <a:pPr algn="ctr"/>
            <a:r>
              <a:rPr lang="en-US" sz="5000" dirty="0">
                <a:solidFill>
                  <a:srgbClr val="000000"/>
                </a:solidFill>
                <a:latin typeface="United Sans Rg Md" pitchFamily="50" charset="0"/>
                <a:cs typeface="Calibri" panose="020F0502020204030204" pitchFamily="34" charset="0"/>
              </a:rPr>
              <a:t>Petrus Langenhoven</a:t>
            </a:r>
            <a:r>
              <a:rPr lang="en-US" sz="5000" baseline="30000" dirty="0">
                <a:solidFill>
                  <a:srgbClr val="000000"/>
                </a:solidFill>
                <a:latin typeface="United Sans Rg Md" pitchFamily="50" charset="0"/>
                <a:cs typeface="Calibri" panose="020F0502020204030204" pitchFamily="34" charset="0"/>
              </a:rPr>
              <a:t>1</a:t>
            </a:r>
            <a:r>
              <a:rPr lang="en-US" sz="5000" dirty="0">
                <a:solidFill>
                  <a:srgbClr val="000000"/>
                </a:solidFill>
                <a:latin typeface="United Sans Rg Md" pitchFamily="50" charset="0"/>
                <a:cs typeface="Calibri" panose="020F0502020204030204" pitchFamily="34" charset="0"/>
              </a:rPr>
              <a:t> and Nathan Shoaf</a:t>
            </a:r>
            <a:r>
              <a:rPr lang="en-US" sz="5000" baseline="30000" dirty="0">
                <a:solidFill>
                  <a:srgbClr val="000000"/>
                </a:solidFill>
                <a:latin typeface="United Sans Rg Md" pitchFamily="50" charset="0"/>
                <a:cs typeface="Calibri" panose="020F0502020204030204" pitchFamily="34" charset="0"/>
              </a:rPr>
              <a:t>2</a:t>
            </a:r>
          </a:p>
          <a:p>
            <a:pPr algn="ctr"/>
            <a:r>
              <a:rPr lang="en-US" sz="5000" dirty="0">
                <a:solidFill>
                  <a:srgbClr val="000000"/>
                </a:solidFill>
                <a:latin typeface="United Sans Rg Md" pitchFamily="50" charset="0"/>
                <a:cs typeface="Calibri" panose="020F0502020204030204" pitchFamily="34" charset="0"/>
              </a:rPr>
              <a:t>Purdue University. </a:t>
            </a:r>
            <a:r>
              <a:rPr lang="en-US" sz="5000" baseline="30000" dirty="0">
                <a:solidFill>
                  <a:srgbClr val="000000"/>
                </a:solidFill>
                <a:latin typeface="United Sans Rg Md" pitchFamily="50" charset="0"/>
                <a:cs typeface="Calibri" panose="020F0502020204030204" pitchFamily="34" charset="0"/>
              </a:rPr>
              <a:t>1</a:t>
            </a:r>
            <a:r>
              <a:rPr lang="en-US" sz="5000" dirty="0">
                <a:solidFill>
                  <a:srgbClr val="000000"/>
                </a:solidFill>
                <a:latin typeface="United Sans Rg Md" pitchFamily="50" charset="0"/>
                <a:cs typeface="Calibri" panose="020F0502020204030204" pitchFamily="34" charset="0"/>
              </a:rPr>
              <a:t>Department of Horticulture and Landscape Architecture, and </a:t>
            </a:r>
            <a:r>
              <a:rPr lang="en-US" sz="5000" baseline="30000" dirty="0">
                <a:solidFill>
                  <a:srgbClr val="000000"/>
                </a:solidFill>
                <a:latin typeface="United Sans Rg Md" pitchFamily="50" charset="0"/>
                <a:cs typeface="Calibri" panose="020F0502020204030204" pitchFamily="34" charset="0"/>
              </a:rPr>
              <a:t>2</a:t>
            </a:r>
            <a:r>
              <a:rPr lang="en-US" sz="5000" dirty="0">
                <a:solidFill>
                  <a:srgbClr val="000000"/>
                </a:solidFill>
                <a:latin typeface="United Sans Rg Md" pitchFamily="50" charset="0"/>
                <a:cs typeface="Calibri" panose="020F0502020204030204" pitchFamily="34" charset="0"/>
              </a:rPr>
              <a:t>Extension</a:t>
            </a:r>
          </a:p>
        </p:txBody>
      </p:sp>
      <p:pic>
        <p:nvPicPr>
          <p:cNvPr id="166" name="Picture 165">
            <a:extLst>
              <a:ext uri="{FF2B5EF4-FFF2-40B4-BE49-F238E27FC236}">
                <a16:creationId xmlns:a16="http://schemas.microsoft.com/office/drawing/2014/main" id="{9B1EB14E-022C-4610-8589-F1DA4580BB1C}"/>
              </a:ext>
            </a:extLst>
          </p:cNvPr>
          <p:cNvPicPr>
            <a:picLocks noChangeAspect="1"/>
          </p:cNvPicPr>
          <p:nvPr/>
        </p:nvPicPr>
        <p:blipFill>
          <a:blip r:embed="rId3"/>
          <a:stretch>
            <a:fillRect/>
          </a:stretch>
        </p:blipFill>
        <p:spPr>
          <a:xfrm>
            <a:off x="11324800" y="3683454"/>
            <a:ext cx="2925960" cy="1446035"/>
          </a:xfrm>
          <a:prstGeom prst="rect">
            <a:avLst/>
          </a:prstGeom>
        </p:spPr>
      </p:pic>
      <p:pic>
        <p:nvPicPr>
          <p:cNvPr id="167" name="Picture 166">
            <a:extLst>
              <a:ext uri="{FF2B5EF4-FFF2-40B4-BE49-F238E27FC236}">
                <a16:creationId xmlns:a16="http://schemas.microsoft.com/office/drawing/2014/main" id="{801C580F-C891-429C-ABE2-CE3E66802108}"/>
              </a:ext>
            </a:extLst>
          </p:cNvPr>
          <p:cNvPicPr>
            <a:picLocks noChangeAspect="1"/>
          </p:cNvPicPr>
          <p:nvPr/>
        </p:nvPicPr>
        <p:blipFill>
          <a:blip r:embed="rId4"/>
          <a:stretch>
            <a:fillRect/>
          </a:stretch>
        </p:blipFill>
        <p:spPr>
          <a:xfrm>
            <a:off x="18921039" y="3714358"/>
            <a:ext cx="2746669" cy="1409005"/>
          </a:xfrm>
          <a:prstGeom prst="rect">
            <a:avLst/>
          </a:prstGeom>
        </p:spPr>
      </p:pic>
      <p:pic>
        <p:nvPicPr>
          <p:cNvPr id="168" name="Picture 167">
            <a:extLst>
              <a:ext uri="{FF2B5EF4-FFF2-40B4-BE49-F238E27FC236}">
                <a16:creationId xmlns:a16="http://schemas.microsoft.com/office/drawing/2014/main" id="{EFB87A20-40A0-45BF-9D05-C752560079AD}"/>
              </a:ext>
            </a:extLst>
          </p:cNvPr>
          <p:cNvPicPr>
            <a:picLocks noChangeAspect="1"/>
          </p:cNvPicPr>
          <p:nvPr/>
        </p:nvPicPr>
        <p:blipFill>
          <a:blip r:embed="rId5"/>
          <a:stretch>
            <a:fillRect/>
          </a:stretch>
        </p:blipFill>
        <p:spPr>
          <a:xfrm>
            <a:off x="14050550" y="3770778"/>
            <a:ext cx="5172899" cy="1435542"/>
          </a:xfrm>
          <a:prstGeom prst="rect">
            <a:avLst/>
          </a:prstGeom>
        </p:spPr>
      </p:pic>
      <p:sp>
        <p:nvSpPr>
          <p:cNvPr id="1170" name="TextBox 1169">
            <a:extLst>
              <a:ext uri="{FF2B5EF4-FFF2-40B4-BE49-F238E27FC236}">
                <a16:creationId xmlns:a16="http://schemas.microsoft.com/office/drawing/2014/main" id="{E584F98C-6A91-4F99-9A2E-7A4CA3FBAC84}"/>
              </a:ext>
            </a:extLst>
          </p:cNvPr>
          <p:cNvSpPr txBox="1"/>
          <p:nvPr/>
        </p:nvSpPr>
        <p:spPr>
          <a:xfrm>
            <a:off x="21821731" y="8646959"/>
            <a:ext cx="8315971" cy="538609"/>
          </a:xfrm>
          <a:prstGeom prst="rect">
            <a:avLst/>
          </a:prstGeom>
          <a:noFill/>
        </p:spPr>
        <p:txBody>
          <a:bodyPr wrap="square" rtlCol="0">
            <a:spAutoFit/>
          </a:bodyPr>
          <a:lstStyle/>
          <a:p>
            <a:pPr algn="just">
              <a:spcBef>
                <a:spcPts val="787"/>
              </a:spcBef>
              <a:spcAft>
                <a:spcPts val="787"/>
              </a:spcAft>
            </a:pPr>
            <a:r>
              <a:rPr lang="en-US" sz="2800" b="1" dirty="0">
                <a:solidFill>
                  <a:srgbClr val="000000"/>
                </a:solidFill>
                <a:latin typeface="United Sans Rg Lt" pitchFamily="50" charset="0"/>
                <a:cs typeface="Calibri" panose="020F0502020204030204" pitchFamily="34" charset="0"/>
              </a:rPr>
              <a:t>Table 2.</a:t>
            </a:r>
            <a:r>
              <a:rPr lang="en-US" sz="2800" dirty="0">
                <a:solidFill>
                  <a:srgbClr val="000000"/>
                </a:solidFill>
                <a:latin typeface="United Sans Rg Lt" pitchFamily="50" charset="0"/>
                <a:cs typeface="Calibri" panose="020F0502020204030204" pitchFamily="34" charset="0"/>
              </a:rPr>
              <a:t> Treatment combinations evaluated </a:t>
            </a:r>
          </a:p>
        </p:txBody>
      </p:sp>
      <p:sp>
        <p:nvSpPr>
          <p:cNvPr id="90" name="TextBox 89">
            <a:extLst>
              <a:ext uri="{FF2B5EF4-FFF2-40B4-BE49-F238E27FC236}">
                <a16:creationId xmlns:a16="http://schemas.microsoft.com/office/drawing/2014/main" id="{A15C6346-B11E-445E-A4DD-7A4111CD22ED}"/>
              </a:ext>
            </a:extLst>
          </p:cNvPr>
          <p:cNvSpPr txBox="1"/>
          <p:nvPr/>
        </p:nvSpPr>
        <p:spPr>
          <a:xfrm>
            <a:off x="11425859" y="36410643"/>
            <a:ext cx="10148801" cy="4247317"/>
          </a:xfrm>
          <a:prstGeom prst="rect">
            <a:avLst/>
          </a:prstGeom>
          <a:noFill/>
        </p:spPr>
        <p:txBody>
          <a:bodyPr wrap="square">
            <a:spAutoFit/>
          </a:bodyPr>
          <a:lstStyle/>
          <a:p>
            <a:pPr algn="just"/>
            <a:r>
              <a:rPr lang="en-US" sz="3000" dirty="0">
                <a:solidFill>
                  <a:srgbClr val="000000"/>
                </a:solidFill>
                <a:latin typeface="United Sans Rg Lt" pitchFamily="50" charset="0"/>
                <a:cs typeface="Calibri" panose="020F0502020204030204" pitchFamily="34" charset="0"/>
              </a:rPr>
              <a:t>Compost (1 yd</a:t>
            </a:r>
            <a:r>
              <a:rPr lang="en-US" sz="3000" baseline="30000" dirty="0">
                <a:solidFill>
                  <a:srgbClr val="000000"/>
                </a:solidFill>
                <a:latin typeface="United Sans Rg Lt" pitchFamily="50" charset="0"/>
                <a:cs typeface="Calibri" panose="020F0502020204030204" pitchFamily="34" charset="0"/>
              </a:rPr>
              <a:t>3</a:t>
            </a:r>
            <a:r>
              <a:rPr lang="en-US" sz="3000" dirty="0">
                <a:solidFill>
                  <a:srgbClr val="000000"/>
                </a:solidFill>
                <a:latin typeface="United Sans Rg Lt" pitchFamily="50" charset="0"/>
                <a:cs typeface="Calibri" panose="020F0502020204030204" pitchFamily="34" charset="0"/>
              </a:rPr>
              <a:t> and 2 yd</a:t>
            </a:r>
            <a:r>
              <a:rPr lang="en-US" sz="3000" baseline="30000" dirty="0">
                <a:solidFill>
                  <a:srgbClr val="000000"/>
                </a:solidFill>
                <a:latin typeface="United Sans Rg Lt" pitchFamily="50" charset="0"/>
                <a:cs typeface="Calibri" panose="020F0502020204030204" pitchFamily="34" charset="0"/>
              </a:rPr>
              <a:t>3</a:t>
            </a:r>
            <a:r>
              <a:rPr lang="en-US" sz="3000" dirty="0">
                <a:solidFill>
                  <a:srgbClr val="000000"/>
                </a:solidFill>
                <a:latin typeface="United Sans Rg Lt" pitchFamily="50" charset="0"/>
                <a:cs typeface="Calibri" panose="020F0502020204030204" pitchFamily="34" charset="0"/>
              </a:rPr>
              <a:t>) and cover crop treatments did contribute to carbon loading. Summer cover crops, in combination with a fall/winter cover crop planted in YR 1, 2, and 3, had a similar positive effect on crop yield compared to the 1 yd</a:t>
            </a:r>
            <a:r>
              <a:rPr lang="en-US" sz="3000" baseline="30000" dirty="0">
                <a:solidFill>
                  <a:srgbClr val="000000"/>
                </a:solidFill>
                <a:latin typeface="United Sans Rg Lt" pitchFamily="50" charset="0"/>
                <a:cs typeface="Calibri" panose="020F0502020204030204" pitchFamily="34" charset="0"/>
              </a:rPr>
              <a:t>3</a:t>
            </a:r>
            <a:r>
              <a:rPr lang="en-US" sz="3000" dirty="0">
                <a:solidFill>
                  <a:srgbClr val="000000"/>
                </a:solidFill>
                <a:latin typeface="United Sans Rg Lt" pitchFamily="50" charset="0"/>
                <a:cs typeface="Calibri" panose="020F0502020204030204" pitchFamily="34" charset="0"/>
              </a:rPr>
              <a:t> and 2 yd</a:t>
            </a:r>
            <a:r>
              <a:rPr lang="en-US" sz="3000" baseline="30000" dirty="0">
                <a:solidFill>
                  <a:srgbClr val="000000"/>
                </a:solidFill>
                <a:latin typeface="United Sans Rg Lt" pitchFamily="50" charset="0"/>
                <a:cs typeface="Calibri" panose="020F0502020204030204" pitchFamily="34" charset="0"/>
              </a:rPr>
              <a:t>3</a:t>
            </a:r>
            <a:r>
              <a:rPr lang="en-US" sz="3000" dirty="0">
                <a:solidFill>
                  <a:srgbClr val="000000"/>
                </a:solidFill>
                <a:latin typeface="United Sans Rg Lt" pitchFamily="50" charset="0"/>
                <a:cs typeface="Calibri" panose="020F0502020204030204" pitchFamily="34" charset="0"/>
              </a:rPr>
              <a:t> compost treatments. Growers who take land out of production and plant cover crops will obtain similar benefits as those who apply high rates of compost. However, compost could be an expensive carbon source, and over-application could harm the environment.</a:t>
            </a:r>
          </a:p>
        </p:txBody>
      </p:sp>
      <p:sp>
        <p:nvSpPr>
          <p:cNvPr id="92" name="TextBox 91">
            <a:extLst>
              <a:ext uri="{FF2B5EF4-FFF2-40B4-BE49-F238E27FC236}">
                <a16:creationId xmlns:a16="http://schemas.microsoft.com/office/drawing/2014/main" id="{23AEB640-F2C5-4F08-AC01-84E4C397CF0D}"/>
              </a:ext>
            </a:extLst>
          </p:cNvPr>
          <p:cNvSpPr txBox="1"/>
          <p:nvPr/>
        </p:nvSpPr>
        <p:spPr>
          <a:xfrm>
            <a:off x="450630" y="3755612"/>
            <a:ext cx="10546974" cy="12634228"/>
          </a:xfrm>
          <a:prstGeom prst="rect">
            <a:avLst/>
          </a:prstGeom>
          <a:noFill/>
        </p:spPr>
        <p:txBody>
          <a:bodyPr wrap="square" rtlCol="0">
            <a:spAutoFit/>
          </a:bodyPr>
          <a:lstStyle/>
          <a:p>
            <a:r>
              <a:rPr lang="en-US" sz="3500" b="1" dirty="0">
                <a:solidFill>
                  <a:srgbClr val="000000"/>
                </a:solidFill>
                <a:latin typeface="United Sans Rg Md" pitchFamily="50" charset="0"/>
                <a:cs typeface="Calibri" panose="020F0502020204030204" pitchFamily="34" charset="0"/>
              </a:rPr>
              <a:t>INTRODUCTION</a:t>
            </a:r>
          </a:p>
          <a:p>
            <a:pPr algn="just"/>
            <a:r>
              <a:rPr lang="en-US" sz="3000" dirty="0">
                <a:solidFill>
                  <a:srgbClr val="000000"/>
                </a:solidFill>
                <a:latin typeface="United Sans Rg Lt" pitchFamily="50" charset="0"/>
                <a:cs typeface="Calibri" panose="020F0502020204030204" pitchFamily="34" charset="0"/>
              </a:rPr>
              <a:t>Just like any other farming system, organic farming systems have limitations. One common issue is that the demand for specific nutrients can exceed the supply available for plant uptake. It is challenging to predict the amount of nitrogen that will be available in the soil at a particular stage of plant growth. Over-applying organic soil amendments, such as composted manure as the sole source of fertilizer input, can result in high nitrate concentrations leaching into groundwater. Compost applications can also contribute to excessive soil phosphorus if added at rates greater than phosphorus removal in the harvested crop. This may diminish the sustainability outcomes of organic farm operations that prefer less reliance on off-farm inputs. The over-application of fertilizer on conventional farms also leads to the leaching of nutrients into the environment. </a:t>
            </a:r>
          </a:p>
          <a:p>
            <a:pPr algn="just"/>
            <a:r>
              <a:rPr lang="en-US" sz="3000" dirty="0">
                <a:solidFill>
                  <a:srgbClr val="000000"/>
                </a:solidFill>
                <a:latin typeface="United Sans Rg Lt" pitchFamily="50" charset="0"/>
                <a:cs typeface="Calibri" panose="020F0502020204030204" pitchFamily="34" charset="0"/>
              </a:rPr>
              <a:t>Regardless of the farming system used, soil fertility cannot be managed independently. Microbial activity and nutrient mineralization are interconnected, and optimizing soil health requires adding a lot of biomass to soils. Cover cropping offers a sustainable solution to building soil health. Among others, it enhances nitrogen cycling within the plant-soil system by reducing nitrate losses and weed pressure in subsequent cash crops. This poster discusses the impact of conventional, organic, and mixed soil amendment systems, summer and winter cover cropping, and the application of compost on soil health and pepper yield at the Throckmorton/Meigs Purdue Ag Center in Lafayette, Indiana.</a:t>
            </a:r>
          </a:p>
        </p:txBody>
      </p:sp>
      <p:cxnSp>
        <p:nvCxnSpPr>
          <p:cNvPr id="75" name="Straight Connector 74">
            <a:extLst>
              <a:ext uri="{FF2B5EF4-FFF2-40B4-BE49-F238E27FC236}">
                <a16:creationId xmlns:a16="http://schemas.microsoft.com/office/drawing/2014/main" id="{412E308B-C48B-4E79-BEE1-C10D5D3FB817}"/>
              </a:ext>
            </a:extLst>
          </p:cNvPr>
          <p:cNvCxnSpPr>
            <a:cxnSpLocks/>
          </p:cNvCxnSpPr>
          <p:nvPr/>
        </p:nvCxnSpPr>
        <p:spPr bwMode="auto">
          <a:xfrm>
            <a:off x="257331" y="16502388"/>
            <a:ext cx="32233678" cy="63084"/>
          </a:xfrm>
          <a:prstGeom prst="line">
            <a:avLst/>
          </a:prstGeom>
          <a:noFill/>
          <a:ln w="25400" cap="flat" cmpd="sng" algn="ctr">
            <a:solidFill>
              <a:schemeClr val="tx1"/>
            </a:solidFill>
            <a:prstDash val="dash"/>
            <a:round/>
            <a:headEnd type="oval" w="med" len="med"/>
            <a:tailEnd type="oval" w="med" len="med"/>
          </a:ln>
          <a:effectLst/>
        </p:spPr>
      </p:cxnSp>
      <p:cxnSp>
        <p:nvCxnSpPr>
          <p:cNvPr id="78" name="Straight Connector 77">
            <a:extLst>
              <a:ext uri="{FF2B5EF4-FFF2-40B4-BE49-F238E27FC236}">
                <a16:creationId xmlns:a16="http://schemas.microsoft.com/office/drawing/2014/main" id="{77760394-FC63-447C-995D-FD3EF3DE7FEF}"/>
              </a:ext>
            </a:extLst>
          </p:cNvPr>
          <p:cNvCxnSpPr>
            <a:cxnSpLocks/>
          </p:cNvCxnSpPr>
          <p:nvPr/>
        </p:nvCxnSpPr>
        <p:spPr bwMode="auto">
          <a:xfrm>
            <a:off x="11292513" y="5287429"/>
            <a:ext cx="0" cy="10995543"/>
          </a:xfrm>
          <a:prstGeom prst="line">
            <a:avLst/>
          </a:prstGeom>
          <a:noFill/>
          <a:ln w="25400" cap="flat" cmpd="sng" algn="ctr">
            <a:solidFill>
              <a:schemeClr val="tx1"/>
            </a:solidFill>
            <a:prstDash val="dash"/>
            <a:round/>
            <a:headEnd type="oval" w="med" len="med"/>
            <a:tailEnd type="oval" w="med" len="med"/>
          </a:ln>
          <a:effectLst/>
        </p:spPr>
      </p:cxnSp>
      <p:cxnSp>
        <p:nvCxnSpPr>
          <p:cNvPr id="80" name="Straight Connector 79">
            <a:extLst>
              <a:ext uri="{FF2B5EF4-FFF2-40B4-BE49-F238E27FC236}">
                <a16:creationId xmlns:a16="http://schemas.microsoft.com/office/drawing/2014/main" id="{1AE163FE-770E-402A-8F3B-408EBFF156D7}"/>
              </a:ext>
            </a:extLst>
          </p:cNvPr>
          <p:cNvCxnSpPr>
            <a:cxnSpLocks/>
          </p:cNvCxnSpPr>
          <p:nvPr/>
        </p:nvCxnSpPr>
        <p:spPr bwMode="auto">
          <a:xfrm>
            <a:off x="21722784" y="5311727"/>
            <a:ext cx="0" cy="10971245"/>
          </a:xfrm>
          <a:prstGeom prst="line">
            <a:avLst/>
          </a:prstGeom>
          <a:noFill/>
          <a:ln w="25400" cap="flat" cmpd="sng" algn="ctr">
            <a:solidFill>
              <a:schemeClr val="tx1"/>
            </a:solidFill>
            <a:prstDash val="dash"/>
            <a:round/>
            <a:headEnd type="oval" w="med" len="med"/>
            <a:tailEnd type="oval" w="med" len="med"/>
          </a:ln>
          <a:effectLst/>
        </p:spPr>
      </p:cxnSp>
      <p:graphicFrame>
        <p:nvGraphicFramePr>
          <p:cNvPr id="83" name="Table 82">
            <a:extLst>
              <a:ext uri="{FF2B5EF4-FFF2-40B4-BE49-F238E27FC236}">
                <a16:creationId xmlns:a16="http://schemas.microsoft.com/office/drawing/2014/main" id="{BBCA1467-980D-4EBB-BCEA-1D04A0F0BF7A}"/>
              </a:ext>
            </a:extLst>
          </p:cNvPr>
          <p:cNvGraphicFramePr>
            <a:graphicFrameLocks noGrp="1"/>
          </p:cNvGraphicFramePr>
          <p:nvPr>
            <p:extLst>
              <p:ext uri="{D42A27DB-BD31-4B8C-83A1-F6EECF244321}">
                <p14:modId xmlns:p14="http://schemas.microsoft.com/office/powerpoint/2010/main" val="2804349422"/>
              </p:ext>
            </p:extLst>
          </p:nvPr>
        </p:nvGraphicFramePr>
        <p:xfrm>
          <a:off x="21890416" y="9175781"/>
          <a:ext cx="10399790" cy="7277478"/>
        </p:xfrm>
        <a:graphic>
          <a:graphicData uri="http://schemas.openxmlformats.org/drawingml/2006/table">
            <a:tbl>
              <a:tblPr/>
              <a:tblGrid>
                <a:gridCol w="3427034">
                  <a:extLst>
                    <a:ext uri="{9D8B030D-6E8A-4147-A177-3AD203B41FA5}">
                      <a16:colId xmlns:a16="http://schemas.microsoft.com/office/drawing/2014/main" val="1871588470"/>
                    </a:ext>
                  </a:extLst>
                </a:gridCol>
                <a:gridCol w="2514600">
                  <a:extLst>
                    <a:ext uri="{9D8B030D-6E8A-4147-A177-3AD203B41FA5}">
                      <a16:colId xmlns:a16="http://schemas.microsoft.com/office/drawing/2014/main" val="1138523880"/>
                    </a:ext>
                  </a:extLst>
                </a:gridCol>
                <a:gridCol w="1114539">
                  <a:extLst>
                    <a:ext uri="{9D8B030D-6E8A-4147-A177-3AD203B41FA5}">
                      <a16:colId xmlns:a16="http://schemas.microsoft.com/office/drawing/2014/main" val="2340135801"/>
                    </a:ext>
                  </a:extLst>
                </a:gridCol>
                <a:gridCol w="1114539">
                  <a:extLst>
                    <a:ext uri="{9D8B030D-6E8A-4147-A177-3AD203B41FA5}">
                      <a16:colId xmlns:a16="http://schemas.microsoft.com/office/drawing/2014/main" val="2052374754"/>
                    </a:ext>
                  </a:extLst>
                </a:gridCol>
                <a:gridCol w="1114539">
                  <a:extLst>
                    <a:ext uri="{9D8B030D-6E8A-4147-A177-3AD203B41FA5}">
                      <a16:colId xmlns:a16="http://schemas.microsoft.com/office/drawing/2014/main" val="1469803559"/>
                    </a:ext>
                  </a:extLst>
                </a:gridCol>
                <a:gridCol w="1114539">
                  <a:extLst>
                    <a:ext uri="{9D8B030D-6E8A-4147-A177-3AD203B41FA5}">
                      <a16:colId xmlns:a16="http://schemas.microsoft.com/office/drawing/2014/main" val="3232389730"/>
                    </a:ext>
                  </a:extLst>
                </a:gridCol>
              </a:tblGrid>
              <a:tr h="716894">
                <a:tc rowSpan="2">
                  <a:txBody>
                    <a:bodyPr/>
                    <a:lstStyle/>
                    <a:p>
                      <a:pPr algn="ctr" fontAlgn="ctr"/>
                      <a:r>
                        <a:rPr lang="en-US" sz="2900" b="1" i="0" u="none" strike="noStrike" dirty="0">
                          <a:solidFill>
                            <a:schemeClr val="bg1"/>
                          </a:solidFill>
                          <a:effectLst/>
                          <a:latin typeface="United Sans Rg Lt" pitchFamily="50" charset="0"/>
                        </a:rPr>
                        <a:t>Treatment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6F727B"/>
                    </a:solidFill>
                  </a:tcPr>
                </a:tc>
                <a:tc rowSpan="2">
                  <a:txBody>
                    <a:bodyPr/>
                    <a:lstStyle/>
                    <a:p>
                      <a:pPr algn="ctr" fontAlgn="ctr"/>
                      <a:r>
                        <a:rPr lang="en-US" sz="2900" b="1" dirty="0">
                          <a:latin typeface="United Sans Rg Lt" pitchFamily="50" charset="0"/>
                        </a:rPr>
                        <a:t>Description</a:t>
                      </a:r>
                      <a:endParaRPr lang="en-US" sz="2900" b="0" i="0" u="none" strike="noStrike" dirty="0">
                        <a:solidFill>
                          <a:srgbClr val="000000"/>
                        </a:solidFill>
                        <a:effectLst/>
                        <a:latin typeface="Calibri" panose="020F0502020204030204" pitchFamily="34" charset="0"/>
                      </a:endParaRP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TlToBr w="12700" cmpd="sng">
                      <a:noFill/>
                      <a:prstDash val="solid"/>
                    </a:lnTlToBr>
                    <a:lnBlToTr w="12700" cmpd="sng">
                      <a:noFill/>
                      <a:prstDash val="solid"/>
                    </a:lnBlToTr>
                    <a:solidFill>
                      <a:srgbClr val="CEB888"/>
                    </a:solidFill>
                  </a:tcPr>
                </a:tc>
                <a:tc gridSpan="4">
                  <a:txBody>
                    <a:bodyPr/>
                    <a:lstStyle/>
                    <a:p>
                      <a:pPr algn="ctr" fontAlgn="ctr"/>
                      <a:r>
                        <a:rPr lang="en-US" sz="2900" b="1" i="0" u="none" strike="noStrike" dirty="0">
                          <a:solidFill>
                            <a:srgbClr val="000000"/>
                          </a:solidFill>
                          <a:effectLst/>
                          <a:latin typeface="United Sans Rg Lt" pitchFamily="50" charset="0"/>
                        </a:rPr>
                        <a:t>Fall/Winter</a:t>
                      </a:r>
                    </a:p>
                    <a:p>
                      <a:pPr algn="ctr" fontAlgn="ctr"/>
                      <a:r>
                        <a:rPr lang="en-US" sz="2900" b="1" i="0" u="none" strike="noStrike" dirty="0">
                          <a:solidFill>
                            <a:srgbClr val="000000"/>
                          </a:solidFill>
                          <a:effectLst/>
                          <a:latin typeface="United Sans Rg Lt" pitchFamily="50" charset="0"/>
                        </a:rPr>
                        <a:t>Cover Crop (CC)</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D99F"/>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74528728"/>
                  </a:ext>
                </a:extLst>
              </a:tr>
              <a:tr h="291860">
                <a:tc vMerge="1">
                  <a:txBody>
                    <a:bodyPr/>
                    <a:lstStyle/>
                    <a:p>
                      <a:pPr algn="ctr" fontAlgn="ctr"/>
                      <a:r>
                        <a:rPr lang="en-US" sz="1800" b="1"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pPr algn="ctr" fontAlgn="ctr"/>
                      <a:endParaRPr lang="en-US" sz="1800" b="1" i="0" u="none" strike="noStrike" dirty="0">
                        <a:solidFill>
                          <a:srgbClr val="000000"/>
                        </a:solidFill>
                        <a:effectLst/>
                        <a:latin typeface="United Sans Rg Lt" pitchFamily="50" charset="0"/>
                      </a:endParaRP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TlToBr w="12700" cmpd="sng">
                      <a:noFill/>
                      <a:prstDash val="solid"/>
                    </a:lnTlToBr>
                    <a:lnBlToTr w="12700" cmpd="sng">
                      <a:noFill/>
                      <a:prstDash val="solid"/>
                    </a:lnBlToTr>
                  </a:tcPr>
                </a:tc>
                <a:tc>
                  <a:txBody>
                    <a:bodyPr/>
                    <a:lstStyle/>
                    <a:p>
                      <a:pPr algn="ctr" fontAlgn="ctr"/>
                      <a:r>
                        <a:rPr lang="en-US" sz="2900" b="1" i="0" u="none" strike="noStrike" dirty="0">
                          <a:solidFill>
                            <a:srgbClr val="000000"/>
                          </a:solidFill>
                          <a:effectLst/>
                          <a:latin typeface="United Sans Rg Lt" pitchFamily="50" charset="0"/>
                        </a:rPr>
                        <a:t>1</a:t>
                      </a:r>
                    </a:p>
                  </a:txBody>
                  <a:tcPr marL="9369" marR="9369" marT="9369" marB="936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1" i="0" u="none" strike="noStrike" dirty="0">
                          <a:solidFill>
                            <a:srgbClr val="000000"/>
                          </a:solidFill>
                          <a:effectLst/>
                          <a:latin typeface="United Sans Rg Lt" pitchFamily="50" charset="0"/>
                        </a:rPr>
                        <a:t>2</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1" i="0" u="none" strike="noStrike" dirty="0">
                          <a:solidFill>
                            <a:srgbClr val="000000"/>
                          </a:solidFill>
                          <a:effectLst/>
                          <a:latin typeface="United Sans Rg Lt" pitchFamily="50" charset="0"/>
                        </a:rPr>
                        <a:t>3</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1" i="0" u="none" strike="noStrike" dirty="0">
                          <a:solidFill>
                            <a:srgbClr val="000000"/>
                          </a:solidFill>
                          <a:effectLst/>
                          <a:latin typeface="United Sans Rg Lt" pitchFamily="50" charset="0"/>
                        </a:rPr>
                        <a:t>4</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2372193409"/>
                  </a:ext>
                </a:extLst>
              </a:tr>
              <a:tr h="443637">
                <a:tc>
                  <a:txBody>
                    <a:bodyPr/>
                    <a:lstStyle/>
                    <a:p>
                      <a:pPr algn="ctr" fontAlgn="ctr"/>
                      <a:r>
                        <a:rPr lang="en-US" sz="2900" b="0" i="0" u="none" strike="noStrike" dirty="0">
                          <a:solidFill>
                            <a:schemeClr val="bg1"/>
                          </a:solidFill>
                          <a:effectLst/>
                          <a:latin typeface="United Sans Rg Lt" pitchFamily="50" charset="0"/>
                        </a:rPr>
                        <a:t>Control</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algn="ctr"/>
                      <a:r>
                        <a:rPr lang="en-US" sz="2900" b="0" i="0" u="none" strike="noStrike" dirty="0">
                          <a:solidFill>
                            <a:srgbClr val="000000"/>
                          </a:solidFill>
                          <a:effectLst/>
                          <a:latin typeface="United Sans Rg Lt" pitchFamily="50" charset="0"/>
                        </a:rPr>
                        <a:t>Org. Nutrients</a:t>
                      </a:r>
                      <a:endParaRPr lang="en-US" sz="2900" dirty="0"/>
                    </a:p>
                  </a:txBody>
                  <a:tcPr marL="9369" marR="9369" marT="9369" marB="936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2628238867"/>
                  </a:ext>
                </a:extLst>
              </a:tr>
              <a:tr h="443637">
                <a:tc>
                  <a:txBody>
                    <a:bodyPr/>
                    <a:lstStyle/>
                    <a:p>
                      <a:pPr algn="ctr" fontAlgn="ctr"/>
                      <a:r>
                        <a:rPr lang="en-US" sz="2900" b="0" i="0" u="none" strike="noStrike" dirty="0">
                          <a:solidFill>
                            <a:schemeClr val="bg1"/>
                          </a:solidFill>
                          <a:effectLst/>
                          <a:latin typeface="United Sans Rg Lt" pitchFamily="50" charset="0"/>
                        </a:rPr>
                        <a:t>Control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algn="ctr"/>
                      <a:r>
                        <a:rPr lang="en-US" sz="2900" b="0" i="0" u="none" strike="noStrike" dirty="0">
                          <a:solidFill>
                            <a:srgbClr val="000000"/>
                          </a:solidFill>
                          <a:effectLst/>
                          <a:latin typeface="United Sans Rg Lt" pitchFamily="50" charset="0"/>
                        </a:rPr>
                        <a:t>Conv. Nutrients </a:t>
                      </a:r>
                      <a:endParaRPr lang="en-US" sz="2900" dirty="0"/>
                    </a:p>
                  </a:txBody>
                  <a:tcPr marL="9369" marR="9369" marT="9369" marB="936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3745465179"/>
                  </a:ext>
                </a:extLst>
              </a:tr>
              <a:tr h="369537">
                <a:tc>
                  <a:txBody>
                    <a:bodyPr/>
                    <a:lstStyle/>
                    <a:p>
                      <a:pPr algn="ctr" fontAlgn="ctr"/>
                      <a:r>
                        <a:rPr lang="en-US" sz="2900" b="0" i="0" u="none" strike="noStrike" dirty="0">
                          <a:solidFill>
                            <a:schemeClr val="bg1"/>
                          </a:solidFill>
                          <a:effectLst/>
                          <a:latin typeface="United Sans Rg Lt" pitchFamily="50" charset="0"/>
                        </a:rPr>
                        <a:t>Compost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algn="ctr"/>
                      <a:r>
                        <a:rPr lang="en-US" sz="2900" b="0" i="0" u="none" strike="noStrike" dirty="0">
                          <a:solidFill>
                            <a:srgbClr val="000000"/>
                          </a:solidFill>
                          <a:effectLst/>
                          <a:latin typeface="United Sans Rg Lt" pitchFamily="50" charset="0"/>
                        </a:rPr>
                        <a:t>Plant based </a:t>
                      </a:r>
                      <a:endParaRPr lang="en-US" sz="2900" dirty="0"/>
                    </a:p>
                  </a:txBody>
                  <a:tcPr marL="9369" marR="9369" marT="9369" marB="936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1930435263"/>
                  </a:ext>
                </a:extLst>
              </a:tr>
              <a:tr h="443637">
                <a:tc>
                  <a:txBody>
                    <a:bodyPr/>
                    <a:lstStyle/>
                    <a:p>
                      <a:pPr algn="ctr" fontAlgn="ctr"/>
                      <a:r>
                        <a:rPr lang="en-US" sz="2900" b="0" i="0" u="none" strike="noStrike" dirty="0">
                          <a:solidFill>
                            <a:schemeClr val="bg1"/>
                          </a:solidFill>
                          <a:effectLst/>
                          <a:latin typeface="United Sans Rg Lt" pitchFamily="50" charset="0"/>
                        </a:rPr>
                        <a:t>Compost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algn="ctr"/>
                      <a:r>
                        <a:rPr lang="en-US" sz="2900" b="0" i="0" u="none" strike="noStrike" dirty="0">
                          <a:solidFill>
                            <a:srgbClr val="000000"/>
                          </a:solidFill>
                          <a:effectLst/>
                          <a:latin typeface="United Sans Rg Lt" pitchFamily="50" charset="0"/>
                        </a:rPr>
                        <a:t>Manure based </a:t>
                      </a:r>
                      <a:endParaRPr lang="en-US" sz="2900" dirty="0"/>
                    </a:p>
                  </a:txBody>
                  <a:tcPr marL="9369" marR="9369" marT="9369" marB="936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670925938"/>
                  </a:ext>
                </a:extLst>
              </a:tr>
              <a:tr h="369537">
                <a:tc>
                  <a:txBody>
                    <a:bodyPr/>
                    <a:lstStyle/>
                    <a:p>
                      <a:pPr algn="ctr" fontAlgn="ctr"/>
                      <a:r>
                        <a:rPr lang="en-US" sz="2900" b="0" i="0" u="none" strike="noStrike" dirty="0">
                          <a:solidFill>
                            <a:schemeClr val="bg1"/>
                          </a:solidFill>
                          <a:effectLst/>
                          <a:latin typeface="United Sans Rg Lt" pitchFamily="50" charset="0"/>
                        </a:rPr>
                        <a:t>Compost</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algn="ctr"/>
                      <a:r>
                        <a:rPr lang="en-US" sz="2900" b="0" i="0" u="none" strike="noStrike" dirty="0">
                          <a:solidFill>
                            <a:srgbClr val="000000"/>
                          </a:solidFill>
                          <a:effectLst/>
                          <a:latin typeface="United Sans Rg Lt" pitchFamily="50" charset="0"/>
                        </a:rPr>
                        <a:t>1 yd</a:t>
                      </a:r>
                      <a:r>
                        <a:rPr lang="en-US" sz="2900" b="0" i="0" u="none" strike="noStrike" baseline="30000" dirty="0">
                          <a:solidFill>
                            <a:srgbClr val="000000"/>
                          </a:solidFill>
                          <a:effectLst/>
                          <a:latin typeface="United Sans Rg Lt" pitchFamily="50" charset="0"/>
                        </a:rPr>
                        <a:t>3</a:t>
                      </a:r>
                      <a:r>
                        <a:rPr lang="en-US" sz="2900" b="0" i="0" u="none" strike="noStrike" dirty="0">
                          <a:solidFill>
                            <a:srgbClr val="000000"/>
                          </a:solidFill>
                          <a:effectLst/>
                          <a:latin typeface="United Sans Rg Lt" pitchFamily="50" charset="0"/>
                        </a:rPr>
                        <a:t>/400 ft</a:t>
                      </a:r>
                      <a:r>
                        <a:rPr lang="en-US" sz="2900" b="0" i="0" u="none" strike="noStrike" baseline="30000" dirty="0">
                          <a:solidFill>
                            <a:srgbClr val="000000"/>
                          </a:solidFill>
                          <a:effectLst/>
                          <a:latin typeface="United Sans Rg Lt" pitchFamily="50" charset="0"/>
                        </a:rPr>
                        <a:t>2</a:t>
                      </a:r>
                      <a:endParaRPr lang="en-US" sz="2900" baseline="30000" dirty="0"/>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3612602316"/>
                  </a:ext>
                </a:extLst>
              </a:tr>
              <a:tr h="369537">
                <a:tc>
                  <a:txBody>
                    <a:bodyPr/>
                    <a:lstStyle/>
                    <a:p>
                      <a:pPr algn="ctr" fontAlgn="ctr"/>
                      <a:r>
                        <a:rPr lang="en-US" sz="2900" b="0" i="0" u="none" strike="noStrike" dirty="0">
                          <a:solidFill>
                            <a:schemeClr val="bg1"/>
                          </a:solidFill>
                          <a:effectLst/>
                          <a:latin typeface="United Sans Rg Lt" pitchFamily="50" charset="0"/>
                        </a:rPr>
                        <a:t>Compost</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marL="0" marR="0" lvl="0" indent="0" algn="ctr" defTabSz="3291840" rtl="0" eaLnBrk="1" fontAlgn="auto" latinLnBrk="0" hangingPunct="1">
                        <a:lnSpc>
                          <a:spcPct val="100000"/>
                        </a:lnSpc>
                        <a:spcBef>
                          <a:spcPts val="0"/>
                        </a:spcBef>
                        <a:spcAft>
                          <a:spcPts val="0"/>
                        </a:spcAft>
                        <a:buClrTx/>
                        <a:buSzTx/>
                        <a:buFontTx/>
                        <a:buNone/>
                        <a:tabLst/>
                        <a:defRPr/>
                      </a:pPr>
                      <a:r>
                        <a:rPr lang="en-US" sz="2900" b="0" i="0" u="none" strike="noStrike" dirty="0">
                          <a:solidFill>
                            <a:srgbClr val="000000"/>
                          </a:solidFill>
                          <a:effectLst/>
                          <a:latin typeface="United Sans Rg Lt" pitchFamily="50" charset="0"/>
                        </a:rPr>
                        <a:t>2 yd</a:t>
                      </a:r>
                      <a:r>
                        <a:rPr lang="en-US" sz="2900" b="0" i="0" u="none" strike="noStrike" baseline="30000" dirty="0">
                          <a:solidFill>
                            <a:srgbClr val="000000"/>
                          </a:solidFill>
                          <a:effectLst/>
                          <a:latin typeface="United Sans Rg Lt" pitchFamily="50" charset="0"/>
                        </a:rPr>
                        <a:t>3</a:t>
                      </a:r>
                      <a:r>
                        <a:rPr lang="en-US" sz="2900" b="0" i="0" u="none" strike="noStrike" dirty="0">
                          <a:solidFill>
                            <a:srgbClr val="000000"/>
                          </a:solidFill>
                          <a:effectLst/>
                          <a:latin typeface="United Sans Rg Lt" pitchFamily="50" charset="0"/>
                        </a:rPr>
                        <a:t>/400 ft</a:t>
                      </a:r>
                      <a:r>
                        <a:rPr lang="en-US" sz="2900" b="0" i="0" u="none" strike="noStrike" baseline="30000" dirty="0">
                          <a:solidFill>
                            <a:srgbClr val="000000"/>
                          </a:solidFill>
                          <a:effectLst/>
                          <a:latin typeface="United Sans Rg Lt" pitchFamily="50" charset="0"/>
                        </a:rPr>
                        <a:t>2</a:t>
                      </a:r>
                      <a:endParaRPr lang="en-US" sz="2900" baseline="30000" dirty="0"/>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3430315109"/>
                  </a:ext>
                </a:extLst>
              </a:tr>
              <a:tr h="369537">
                <a:tc>
                  <a:txBody>
                    <a:bodyPr/>
                    <a:lstStyle/>
                    <a:p>
                      <a:pPr algn="ctr" fontAlgn="ctr"/>
                      <a:r>
                        <a:rPr lang="en-US" sz="2900" b="0" i="0" u="none" strike="noStrike" dirty="0" err="1">
                          <a:solidFill>
                            <a:schemeClr val="bg1"/>
                          </a:solidFill>
                          <a:effectLst/>
                          <a:latin typeface="United Sans Rg Lt" pitchFamily="50" charset="0"/>
                        </a:rPr>
                        <a:t>Sunn</a:t>
                      </a:r>
                      <a:r>
                        <a:rPr lang="en-US" sz="2900" b="0" i="0" u="none" strike="noStrike" dirty="0">
                          <a:solidFill>
                            <a:schemeClr val="bg1"/>
                          </a:solidFill>
                          <a:effectLst/>
                          <a:latin typeface="United Sans Rg Lt" pitchFamily="50" charset="0"/>
                        </a:rPr>
                        <a:t> Hemp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algn="ctr"/>
                      <a:r>
                        <a:rPr lang="en-US" sz="2900" dirty="0">
                          <a:latin typeface="United Sans Rg Lt" pitchFamily="50" charset="0"/>
                        </a:rPr>
                        <a:t>Legume</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4260502932"/>
                  </a:ext>
                </a:extLst>
              </a:tr>
              <a:tr h="369537">
                <a:tc>
                  <a:txBody>
                    <a:bodyPr/>
                    <a:lstStyle/>
                    <a:p>
                      <a:pPr algn="ctr" fontAlgn="ctr"/>
                      <a:r>
                        <a:rPr lang="en-US" sz="2900" b="0" i="0" u="none" strike="noStrike" dirty="0">
                          <a:solidFill>
                            <a:schemeClr val="bg1"/>
                          </a:solidFill>
                          <a:effectLst/>
                          <a:latin typeface="United Sans Rg Lt" pitchFamily="50" charset="0"/>
                        </a:rPr>
                        <a:t>Sorghum</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algn="ctr"/>
                      <a:r>
                        <a:rPr lang="en-US" sz="2900" b="0" i="0" u="none" strike="noStrike" dirty="0">
                          <a:solidFill>
                            <a:srgbClr val="000000"/>
                          </a:solidFill>
                          <a:effectLst/>
                          <a:latin typeface="United Sans Rg Lt" pitchFamily="50" charset="0"/>
                        </a:rPr>
                        <a:t> Biomass</a:t>
                      </a:r>
                      <a:endParaRPr lang="en-US" sz="2900" dirty="0">
                        <a:latin typeface="United Sans Rg Lt" pitchFamily="50" charset="0"/>
                      </a:endParaRPr>
                    </a:p>
                  </a:txBody>
                  <a:tcPr marL="9369" marR="9369" marT="9369" marB="936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293553740"/>
                  </a:ext>
                </a:extLst>
              </a:tr>
              <a:tr h="369537">
                <a:tc>
                  <a:txBody>
                    <a:bodyPr/>
                    <a:lstStyle/>
                    <a:p>
                      <a:pPr algn="ctr" fontAlgn="ctr"/>
                      <a:r>
                        <a:rPr lang="en-US" sz="2900" b="0" i="0" u="none" strike="noStrike" dirty="0">
                          <a:solidFill>
                            <a:schemeClr val="bg1"/>
                          </a:solidFill>
                          <a:effectLst/>
                          <a:latin typeface="United Sans Rg Lt" pitchFamily="50" charset="0"/>
                        </a:rPr>
                        <a:t>Compost</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marL="0" marR="0" lvl="0" indent="0" algn="ctr" defTabSz="3291840" rtl="0" eaLnBrk="1" fontAlgn="auto" latinLnBrk="0" hangingPunct="1">
                        <a:lnSpc>
                          <a:spcPct val="100000"/>
                        </a:lnSpc>
                        <a:spcBef>
                          <a:spcPts val="0"/>
                        </a:spcBef>
                        <a:spcAft>
                          <a:spcPts val="0"/>
                        </a:spcAft>
                        <a:buClrTx/>
                        <a:buSzTx/>
                        <a:buFontTx/>
                        <a:buNone/>
                        <a:tabLst/>
                        <a:defRPr/>
                      </a:pPr>
                      <a:r>
                        <a:rPr lang="en-US" sz="2900" b="0" i="0" u="none" strike="noStrike" dirty="0">
                          <a:solidFill>
                            <a:srgbClr val="000000"/>
                          </a:solidFill>
                          <a:effectLst/>
                          <a:latin typeface="United Sans Rg Lt" pitchFamily="50" charset="0"/>
                        </a:rPr>
                        <a:t>1 yd</a:t>
                      </a:r>
                      <a:r>
                        <a:rPr lang="en-US" sz="2900" b="0" i="0" u="none" strike="noStrike" baseline="30000" dirty="0">
                          <a:solidFill>
                            <a:srgbClr val="000000"/>
                          </a:solidFill>
                          <a:effectLst/>
                          <a:latin typeface="United Sans Rg Lt" pitchFamily="50" charset="0"/>
                        </a:rPr>
                        <a:t>3</a:t>
                      </a:r>
                      <a:r>
                        <a:rPr lang="en-US" sz="2900" b="0" i="0" u="none" strike="noStrike" dirty="0">
                          <a:solidFill>
                            <a:srgbClr val="000000"/>
                          </a:solidFill>
                          <a:effectLst/>
                          <a:latin typeface="United Sans Rg Lt" pitchFamily="50" charset="0"/>
                        </a:rPr>
                        <a:t>/400 ft</a:t>
                      </a:r>
                      <a:r>
                        <a:rPr lang="en-US" sz="2900" b="0" i="0" u="none" strike="noStrike" baseline="30000" dirty="0">
                          <a:solidFill>
                            <a:srgbClr val="000000"/>
                          </a:solidFill>
                          <a:effectLst/>
                          <a:latin typeface="United Sans Rg Lt" pitchFamily="50" charset="0"/>
                        </a:rPr>
                        <a:t>2</a:t>
                      </a:r>
                      <a:endParaRPr lang="en-US" sz="2900" baseline="30000" dirty="0"/>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3550170249"/>
                  </a:ext>
                </a:extLst>
              </a:tr>
              <a:tr h="369537">
                <a:tc>
                  <a:txBody>
                    <a:bodyPr/>
                    <a:lstStyle/>
                    <a:p>
                      <a:pPr algn="ctr" fontAlgn="ctr"/>
                      <a:r>
                        <a:rPr lang="en-US" sz="2900" b="0" i="0" u="none" strike="noStrike" dirty="0">
                          <a:solidFill>
                            <a:schemeClr val="bg1"/>
                          </a:solidFill>
                          <a:effectLst/>
                          <a:latin typeface="United Sans Rg Lt" pitchFamily="50" charset="0"/>
                        </a:rPr>
                        <a:t>Compost</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marL="0" marR="0" lvl="0" indent="0" algn="ctr" defTabSz="3291840" rtl="0" eaLnBrk="1" fontAlgn="auto" latinLnBrk="0" hangingPunct="1">
                        <a:lnSpc>
                          <a:spcPct val="100000"/>
                        </a:lnSpc>
                        <a:spcBef>
                          <a:spcPts val="0"/>
                        </a:spcBef>
                        <a:spcAft>
                          <a:spcPts val="0"/>
                        </a:spcAft>
                        <a:buClrTx/>
                        <a:buSzTx/>
                        <a:buFontTx/>
                        <a:buNone/>
                        <a:tabLst/>
                        <a:defRPr/>
                      </a:pPr>
                      <a:r>
                        <a:rPr lang="en-US" sz="2900" b="0" i="0" u="none" strike="noStrike" dirty="0">
                          <a:solidFill>
                            <a:srgbClr val="000000"/>
                          </a:solidFill>
                          <a:effectLst/>
                          <a:latin typeface="United Sans Rg Lt" pitchFamily="50" charset="0"/>
                        </a:rPr>
                        <a:t>2 yd</a:t>
                      </a:r>
                      <a:r>
                        <a:rPr lang="en-US" sz="2900" b="0" i="0" u="none" strike="noStrike" baseline="30000" dirty="0">
                          <a:solidFill>
                            <a:srgbClr val="000000"/>
                          </a:solidFill>
                          <a:effectLst/>
                          <a:latin typeface="United Sans Rg Lt" pitchFamily="50" charset="0"/>
                        </a:rPr>
                        <a:t>3</a:t>
                      </a:r>
                      <a:r>
                        <a:rPr lang="en-US" sz="2900" b="0" i="0" u="none" strike="noStrike" dirty="0">
                          <a:solidFill>
                            <a:srgbClr val="000000"/>
                          </a:solidFill>
                          <a:effectLst/>
                          <a:latin typeface="United Sans Rg Lt" pitchFamily="50" charset="0"/>
                        </a:rPr>
                        <a:t>/400 ft</a:t>
                      </a:r>
                      <a:r>
                        <a:rPr lang="en-US" sz="2900" b="0" i="0" u="none" strike="noStrike" baseline="30000" dirty="0">
                          <a:solidFill>
                            <a:srgbClr val="000000"/>
                          </a:solidFill>
                          <a:effectLst/>
                          <a:latin typeface="United Sans Rg Lt" pitchFamily="50" charset="0"/>
                        </a:rPr>
                        <a:t>2</a:t>
                      </a:r>
                      <a:endParaRPr lang="en-US" sz="2900" baseline="30000" dirty="0"/>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821561647"/>
                  </a:ext>
                </a:extLst>
              </a:tr>
              <a:tr h="369537">
                <a:tc>
                  <a:txBody>
                    <a:bodyPr/>
                    <a:lstStyle/>
                    <a:p>
                      <a:pPr algn="ctr" fontAlgn="ctr"/>
                      <a:r>
                        <a:rPr lang="en-US" sz="2900" b="0" i="0" u="none" strike="noStrike" dirty="0" err="1">
                          <a:solidFill>
                            <a:schemeClr val="bg1"/>
                          </a:solidFill>
                          <a:effectLst/>
                          <a:latin typeface="United Sans Rg Lt" pitchFamily="50" charset="0"/>
                        </a:rPr>
                        <a:t>Sunn</a:t>
                      </a:r>
                      <a:r>
                        <a:rPr lang="en-US" sz="2900" b="0" i="0" u="none" strike="noStrike" dirty="0">
                          <a:solidFill>
                            <a:schemeClr val="bg1"/>
                          </a:solidFill>
                          <a:effectLst/>
                          <a:latin typeface="United Sans Rg Lt" pitchFamily="50" charset="0"/>
                        </a:rPr>
                        <a:t> Hemp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algn="ctr"/>
                      <a:r>
                        <a:rPr lang="en-US" sz="2900" dirty="0">
                          <a:latin typeface="United Sans Rg Lt" pitchFamily="50" charset="0"/>
                        </a:rPr>
                        <a:t>Legume</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903664862"/>
                  </a:ext>
                </a:extLst>
              </a:tr>
              <a:tr h="369537">
                <a:tc>
                  <a:txBody>
                    <a:bodyPr/>
                    <a:lstStyle/>
                    <a:p>
                      <a:pPr algn="ctr" fontAlgn="ctr"/>
                      <a:r>
                        <a:rPr lang="en-US" sz="2900" b="0" i="0" u="none" strike="noStrike" dirty="0">
                          <a:solidFill>
                            <a:schemeClr val="bg1"/>
                          </a:solidFill>
                          <a:effectLst/>
                          <a:latin typeface="United Sans Rg Lt" pitchFamily="50" charset="0"/>
                        </a:rPr>
                        <a:t>Sorghum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algn="ctr"/>
                      <a:r>
                        <a:rPr lang="en-US" sz="2900" b="0" i="0" u="none" strike="noStrike" dirty="0">
                          <a:solidFill>
                            <a:srgbClr val="000000"/>
                          </a:solidFill>
                          <a:effectLst/>
                          <a:latin typeface="United Sans Rg Lt" pitchFamily="50" charset="0"/>
                        </a:rPr>
                        <a:t> Biomass</a:t>
                      </a:r>
                      <a:endParaRPr lang="en-US" sz="2900" dirty="0"/>
                    </a:p>
                  </a:txBody>
                  <a:tcPr marL="9369" marR="9369" marT="9369" marB="936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1776657553"/>
                  </a:ext>
                </a:extLst>
              </a:tr>
              <a:tr h="369537">
                <a:tc>
                  <a:txBody>
                    <a:bodyPr/>
                    <a:lstStyle/>
                    <a:p>
                      <a:pPr algn="ctr" fontAlgn="ctr"/>
                      <a:r>
                        <a:rPr lang="en-US" sz="2900" b="0" i="0" u="none" strike="noStrike" dirty="0">
                          <a:solidFill>
                            <a:schemeClr val="bg1"/>
                          </a:solidFill>
                          <a:effectLst/>
                          <a:latin typeface="United Sans Rg Lt" pitchFamily="50" charset="0"/>
                        </a:rPr>
                        <a:t>Conv. + Org. Nutrients </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6F727B"/>
                    </a:solidFill>
                  </a:tcPr>
                </a:tc>
                <a:tc>
                  <a:txBody>
                    <a:bodyPr/>
                    <a:lstStyle/>
                    <a:p>
                      <a:pPr algn="ctr"/>
                      <a:endParaRPr lang="en-US" sz="2900" dirty="0"/>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EB888"/>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D99F"/>
                    </a:solidFill>
                  </a:tcPr>
                </a:tc>
                <a:tc>
                  <a:txBody>
                    <a:bodyPr/>
                    <a:lstStyle/>
                    <a:p>
                      <a:pPr algn="ctr" fontAlgn="ctr"/>
                      <a:r>
                        <a:rPr lang="en-US" sz="2900" b="0" i="0" u="none" strike="noStrike" dirty="0">
                          <a:solidFill>
                            <a:srgbClr val="000000"/>
                          </a:solidFill>
                          <a:effectLst/>
                          <a:latin typeface="United Sans Rg Lt" pitchFamily="50" charset="0"/>
                        </a:rPr>
                        <a:t>X</a:t>
                      </a:r>
                    </a:p>
                  </a:txBody>
                  <a:tcPr marL="9369" marR="9369" marT="93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D99F"/>
                    </a:solidFill>
                  </a:tcPr>
                </a:tc>
                <a:extLst>
                  <a:ext uri="{0D108BD9-81ED-4DB2-BD59-A6C34878D82A}">
                    <a16:rowId xmlns:a16="http://schemas.microsoft.com/office/drawing/2014/main" val="2763655911"/>
                  </a:ext>
                </a:extLst>
              </a:tr>
            </a:tbl>
          </a:graphicData>
        </a:graphic>
      </p:graphicFrame>
      <p:cxnSp>
        <p:nvCxnSpPr>
          <p:cNvPr id="15" name="Straight Connector 14">
            <a:extLst>
              <a:ext uri="{FF2B5EF4-FFF2-40B4-BE49-F238E27FC236}">
                <a16:creationId xmlns:a16="http://schemas.microsoft.com/office/drawing/2014/main" id="{2E580E1B-A07B-2EF0-41D5-991857572CD2}"/>
              </a:ext>
            </a:extLst>
          </p:cNvPr>
          <p:cNvCxnSpPr>
            <a:cxnSpLocks/>
          </p:cNvCxnSpPr>
          <p:nvPr/>
        </p:nvCxnSpPr>
        <p:spPr bwMode="auto">
          <a:xfrm>
            <a:off x="397405" y="29208501"/>
            <a:ext cx="32233678" cy="63084"/>
          </a:xfrm>
          <a:prstGeom prst="line">
            <a:avLst/>
          </a:prstGeom>
          <a:noFill/>
          <a:ln w="25400" cap="flat" cmpd="sng" algn="ctr">
            <a:solidFill>
              <a:schemeClr val="tx1"/>
            </a:solidFill>
            <a:prstDash val="dash"/>
            <a:round/>
            <a:headEnd type="oval" w="med" len="med"/>
            <a:tailEnd type="oval" w="med" len="med"/>
          </a:ln>
          <a:effectLst/>
        </p:spPr>
      </p:cxnSp>
      <p:cxnSp>
        <p:nvCxnSpPr>
          <p:cNvPr id="17" name="Straight Connector 16">
            <a:extLst>
              <a:ext uri="{FF2B5EF4-FFF2-40B4-BE49-F238E27FC236}">
                <a16:creationId xmlns:a16="http://schemas.microsoft.com/office/drawing/2014/main" id="{45516998-4FFE-F765-9750-E46984814A96}"/>
              </a:ext>
            </a:extLst>
          </p:cNvPr>
          <p:cNvCxnSpPr>
            <a:cxnSpLocks/>
          </p:cNvCxnSpPr>
          <p:nvPr/>
        </p:nvCxnSpPr>
        <p:spPr bwMode="auto">
          <a:xfrm>
            <a:off x="684722" y="35753714"/>
            <a:ext cx="32233678" cy="63084"/>
          </a:xfrm>
          <a:prstGeom prst="line">
            <a:avLst/>
          </a:prstGeom>
          <a:noFill/>
          <a:ln w="25400" cap="flat" cmpd="sng" algn="ctr">
            <a:solidFill>
              <a:schemeClr val="tx1"/>
            </a:solidFill>
            <a:prstDash val="dash"/>
            <a:round/>
            <a:headEnd type="oval" w="med" len="med"/>
            <a:tailEnd type="oval" w="med" len="med"/>
          </a:ln>
          <a:effectLst/>
        </p:spPr>
      </p:cxnSp>
      <p:sp>
        <p:nvSpPr>
          <p:cNvPr id="21" name="TextBox 20">
            <a:extLst>
              <a:ext uri="{FF2B5EF4-FFF2-40B4-BE49-F238E27FC236}">
                <a16:creationId xmlns:a16="http://schemas.microsoft.com/office/drawing/2014/main" id="{AB7C8CC9-11C3-F66E-D46F-E68E343468D3}"/>
              </a:ext>
            </a:extLst>
          </p:cNvPr>
          <p:cNvSpPr txBox="1"/>
          <p:nvPr/>
        </p:nvSpPr>
        <p:spPr>
          <a:xfrm>
            <a:off x="21943093" y="35911079"/>
            <a:ext cx="10547913" cy="5419689"/>
          </a:xfrm>
          <a:prstGeom prst="rect">
            <a:avLst/>
          </a:prstGeom>
          <a:noFill/>
        </p:spPr>
        <p:txBody>
          <a:bodyPr wrap="square">
            <a:spAutoFit/>
          </a:bodyPr>
          <a:lstStyle/>
          <a:p>
            <a:pPr algn="just"/>
            <a:r>
              <a:rPr lang="en-US" sz="3500" b="1" dirty="0">
                <a:solidFill>
                  <a:srgbClr val="000000"/>
                </a:solidFill>
                <a:latin typeface="United Sans Rg Md" pitchFamily="50" charset="0"/>
                <a:cs typeface="Calibri" panose="020F0502020204030204" pitchFamily="34" charset="0"/>
              </a:rPr>
              <a:t>ACKNOWLEDGEMENTS</a:t>
            </a:r>
            <a:endParaRPr lang="es-HN" sz="3500" b="1" dirty="0">
              <a:solidFill>
                <a:srgbClr val="000000"/>
              </a:solidFill>
              <a:latin typeface="United Sans Rg Md" pitchFamily="50" charset="0"/>
              <a:cs typeface="Calibri" panose="020F0502020204030204" pitchFamily="34" charset="0"/>
            </a:endParaRPr>
          </a:p>
          <a:p>
            <a:pPr algn="just"/>
            <a:endParaRPr lang="en-US" sz="3344" b="1" dirty="0">
              <a:solidFill>
                <a:srgbClr val="000000"/>
              </a:solidFill>
              <a:latin typeface="United Sans Rg Lt" pitchFamily="50" charset="0"/>
              <a:cs typeface="Calibri" panose="020F0502020204030204" pitchFamily="34" charset="0"/>
            </a:endParaRPr>
          </a:p>
          <a:p>
            <a:pPr algn="just"/>
            <a:endParaRPr lang="en-US" sz="3344" b="1" dirty="0">
              <a:solidFill>
                <a:srgbClr val="000000"/>
              </a:solidFill>
              <a:latin typeface="United Sans Rg Lt" pitchFamily="50" charset="0"/>
              <a:cs typeface="Calibri" panose="020F0502020204030204" pitchFamily="34" charset="0"/>
            </a:endParaRPr>
          </a:p>
          <a:p>
            <a:pPr algn="just"/>
            <a:endParaRPr lang="en-US" sz="3000" b="1" dirty="0">
              <a:solidFill>
                <a:srgbClr val="000000"/>
              </a:solidFill>
              <a:latin typeface="United Sans Rg Lt" pitchFamily="50" charset="0"/>
              <a:cs typeface="Calibri" panose="020F0502020204030204" pitchFamily="34" charset="0"/>
            </a:endParaRPr>
          </a:p>
          <a:p>
            <a:pPr algn="just"/>
            <a:r>
              <a:rPr lang="en-US" sz="3000" b="1" dirty="0">
                <a:solidFill>
                  <a:srgbClr val="000000"/>
                </a:solidFill>
                <a:latin typeface="United Sans Rg Lt" pitchFamily="50" charset="0"/>
                <a:cs typeface="Calibri" panose="020F0502020204030204" pitchFamily="34" charset="0"/>
              </a:rPr>
              <a:t>USDA NIFA </a:t>
            </a:r>
            <a:r>
              <a:rPr lang="en-US" sz="3000" dirty="0">
                <a:solidFill>
                  <a:srgbClr val="000000"/>
                </a:solidFill>
                <a:latin typeface="United Sans Rg Lt" pitchFamily="50" charset="0"/>
                <a:cs typeface="Calibri" panose="020F0502020204030204" pitchFamily="34" charset="0"/>
              </a:rPr>
              <a:t>for funding our proposal titled “</a:t>
            </a:r>
            <a:r>
              <a:rPr lang="en-US" sz="3000" i="1" dirty="0">
                <a:solidFill>
                  <a:srgbClr val="000000"/>
                </a:solidFill>
                <a:latin typeface="United Sans Rg Lt" pitchFamily="50" charset="0"/>
                <a:cs typeface="Calibri" panose="020F0502020204030204" pitchFamily="34" charset="0"/>
              </a:rPr>
              <a:t>Taking the next step as a small and medium-sized farm: Understanding the integration of production, food safety, and profitability</a:t>
            </a:r>
            <a:r>
              <a:rPr lang="en-US" sz="3000" dirty="0">
                <a:solidFill>
                  <a:srgbClr val="000000"/>
                </a:solidFill>
                <a:latin typeface="United Sans Rg Lt" pitchFamily="50" charset="0"/>
                <a:cs typeface="Calibri" panose="020F0502020204030204" pitchFamily="34" charset="0"/>
              </a:rPr>
              <a:t>. “ Award Number: 2021-68006-33893.</a:t>
            </a:r>
          </a:p>
          <a:p>
            <a:pPr algn="just"/>
            <a:endParaRPr lang="en-US" sz="3000" b="1" dirty="0">
              <a:solidFill>
                <a:srgbClr val="000000"/>
              </a:solidFill>
              <a:latin typeface="United Sans Rg Lt" pitchFamily="50" charset="0"/>
              <a:cs typeface="Calibri" panose="020F0502020204030204" pitchFamily="34" charset="0"/>
            </a:endParaRPr>
          </a:p>
          <a:p>
            <a:pPr algn="just"/>
            <a:r>
              <a:rPr lang="en-US" sz="3000" b="1" dirty="0">
                <a:solidFill>
                  <a:srgbClr val="000000"/>
                </a:solidFill>
                <a:latin typeface="United Sans Rg Lt" pitchFamily="50" charset="0"/>
                <a:cs typeface="Calibri" panose="020F0502020204030204" pitchFamily="34" charset="0"/>
              </a:rPr>
              <a:t>Visiting scholars </a:t>
            </a:r>
            <a:r>
              <a:rPr lang="en-US" sz="3000" dirty="0">
                <a:solidFill>
                  <a:srgbClr val="000000"/>
                </a:solidFill>
                <a:latin typeface="United Sans Rg Lt" pitchFamily="50" charset="0"/>
                <a:cs typeface="Calibri" panose="020F0502020204030204" pitchFamily="34" charset="0"/>
              </a:rPr>
              <a:t>working on this project are Lian Duron Alvarado, Eduardo Miranda Oviedo, and Dennis Gustavo Toc Mo.</a:t>
            </a:r>
          </a:p>
        </p:txBody>
      </p:sp>
      <p:cxnSp>
        <p:nvCxnSpPr>
          <p:cNvPr id="22" name="Straight Connector 21">
            <a:extLst>
              <a:ext uri="{FF2B5EF4-FFF2-40B4-BE49-F238E27FC236}">
                <a16:creationId xmlns:a16="http://schemas.microsoft.com/office/drawing/2014/main" id="{8158E2B0-9CFD-1324-37F3-4F7519DDB384}"/>
              </a:ext>
            </a:extLst>
          </p:cNvPr>
          <p:cNvCxnSpPr>
            <a:cxnSpLocks/>
          </p:cNvCxnSpPr>
          <p:nvPr/>
        </p:nvCxnSpPr>
        <p:spPr bwMode="auto">
          <a:xfrm>
            <a:off x="11269326" y="35889039"/>
            <a:ext cx="0" cy="5349330"/>
          </a:xfrm>
          <a:prstGeom prst="line">
            <a:avLst/>
          </a:prstGeom>
          <a:noFill/>
          <a:ln w="25400" cap="flat" cmpd="sng" algn="ctr">
            <a:solidFill>
              <a:schemeClr val="tx1"/>
            </a:solidFill>
            <a:prstDash val="dash"/>
            <a:round/>
            <a:headEnd type="oval" w="med" len="med"/>
            <a:tailEnd type="oval" w="med" len="med"/>
          </a:ln>
          <a:effectLst/>
        </p:spPr>
      </p:cxnSp>
      <p:cxnSp>
        <p:nvCxnSpPr>
          <p:cNvPr id="24" name="Straight Connector 23">
            <a:extLst>
              <a:ext uri="{FF2B5EF4-FFF2-40B4-BE49-F238E27FC236}">
                <a16:creationId xmlns:a16="http://schemas.microsoft.com/office/drawing/2014/main" id="{BEB24507-8228-96A1-4BA3-A5AB0867DE10}"/>
              </a:ext>
            </a:extLst>
          </p:cNvPr>
          <p:cNvCxnSpPr>
            <a:cxnSpLocks/>
          </p:cNvCxnSpPr>
          <p:nvPr/>
        </p:nvCxnSpPr>
        <p:spPr bwMode="auto">
          <a:xfrm>
            <a:off x="21722784" y="35889039"/>
            <a:ext cx="0" cy="5349330"/>
          </a:xfrm>
          <a:prstGeom prst="line">
            <a:avLst/>
          </a:prstGeom>
          <a:noFill/>
          <a:ln w="25400" cap="flat" cmpd="sng" algn="ctr">
            <a:solidFill>
              <a:schemeClr val="tx1"/>
            </a:solidFill>
            <a:prstDash val="dash"/>
            <a:round/>
            <a:headEnd type="oval" w="med" len="med"/>
            <a:tailEnd type="oval" w="med" len="med"/>
          </a:ln>
          <a:effectLst/>
        </p:spPr>
      </p:cxnSp>
      <p:sp>
        <p:nvSpPr>
          <p:cNvPr id="20" name="Rounded Rectangle 122">
            <a:extLst>
              <a:ext uri="{FF2B5EF4-FFF2-40B4-BE49-F238E27FC236}">
                <a16:creationId xmlns:a16="http://schemas.microsoft.com/office/drawing/2014/main" id="{91A5A591-6BF6-A395-1F02-914CAD51D1AC}"/>
              </a:ext>
            </a:extLst>
          </p:cNvPr>
          <p:cNvSpPr/>
          <p:nvPr/>
        </p:nvSpPr>
        <p:spPr>
          <a:xfrm rot="16200000">
            <a:off x="-657894" y="18887003"/>
            <a:ext cx="3452759" cy="767527"/>
          </a:xfrm>
          <a:prstGeom prst="roundRect">
            <a:avLst/>
          </a:prstGeom>
          <a:noFill/>
          <a:ln>
            <a:solidFill>
              <a:schemeClr val="tx1"/>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3200" b="1" dirty="0">
                <a:solidFill>
                  <a:srgbClr val="000000"/>
                </a:solidFill>
                <a:latin typeface="United Sans Rg Md" pitchFamily="50" charset="0"/>
                <a:cs typeface="Calibri" panose="020F0502020204030204" pitchFamily="34" charset="0"/>
              </a:rPr>
              <a:t>Practices</a:t>
            </a:r>
          </a:p>
        </p:txBody>
      </p:sp>
      <p:sp>
        <p:nvSpPr>
          <p:cNvPr id="40" name="TextBox 39">
            <a:extLst>
              <a:ext uri="{FF2B5EF4-FFF2-40B4-BE49-F238E27FC236}">
                <a16:creationId xmlns:a16="http://schemas.microsoft.com/office/drawing/2014/main" id="{81E6FE34-5C7C-4F00-A4E1-50FFD3BA183D}"/>
              </a:ext>
            </a:extLst>
          </p:cNvPr>
          <p:cNvSpPr txBox="1"/>
          <p:nvPr/>
        </p:nvSpPr>
        <p:spPr>
          <a:xfrm>
            <a:off x="21821731" y="6233543"/>
            <a:ext cx="10375723" cy="2477601"/>
          </a:xfrm>
          <a:prstGeom prst="rect">
            <a:avLst/>
          </a:prstGeom>
          <a:noFill/>
        </p:spPr>
        <p:txBody>
          <a:bodyPr wrap="square">
            <a:spAutoFit/>
          </a:bodyPr>
          <a:lstStyle/>
          <a:p>
            <a:pPr algn="just"/>
            <a:r>
              <a:rPr lang="en-US" sz="3500" b="1" dirty="0">
                <a:solidFill>
                  <a:srgbClr val="000000"/>
                </a:solidFill>
                <a:latin typeface="United Sans Rg Md" pitchFamily="50" charset="0"/>
                <a:cs typeface="Calibri" panose="020F0502020204030204" pitchFamily="34" charset="0"/>
              </a:rPr>
              <a:t>EXPERIMENTAL DESIGN</a:t>
            </a:r>
          </a:p>
          <a:p>
            <a:pPr algn="just"/>
            <a:r>
              <a:rPr lang="en-US" sz="3000" dirty="0">
                <a:solidFill>
                  <a:srgbClr val="000000"/>
                </a:solidFill>
                <a:latin typeface="United Sans Rg Lt" pitchFamily="50" charset="0"/>
                <a:cs typeface="Calibri" panose="020F0502020204030204" pitchFamily="34" charset="0"/>
              </a:rPr>
              <a:t>Randomized Block Design with 13 treatments (Table 2), replicated three times. An experimental unit covers 400 ft</a:t>
            </a:r>
            <a:r>
              <a:rPr lang="en-US" sz="3000" baseline="30000" dirty="0">
                <a:solidFill>
                  <a:srgbClr val="000000"/>
                </a:solidFill>
                <a:latin typeface="United Sans Rg Lt" pitchFamily="50" charset="0"/>
                <a:cs typeface="Calibri" panose="020F0502020204030204" pitchFamily="34" charset="0"/>
              </a:rPr>
              <a:t>2</a:t>
            </a:r>
            <a:r>
              <a:rPr lang="en-US" sz="3000" dirty="0">
                <a:solidFill>
                  <a:srgbClr val="000000"/>
                </a:solidFill>
                <a:latin typeface="United Sans Rg Lt" pitchFamily="50" charset="0"/>
                <a:cs typeface="Calibri" panose="020F0502020204030204" pitchFamily="34" charset="0"/>
              </a:rPr>
              <a:t>. A pepper crop was planted on three 20-foot. bed rows per experimental unit. </a:t>
            </a:r>
          </a:p>
        </p:txBody>
      </p:sp>
      <p:pic>
        <p:nvPicPr>
          <p:cNvPr id="8" name="Picture 7">
            <a:extLst>
              <a:ext uri="{FF2B5EF4-FFF2-40B4-BE49-F238E27FC236}">
                <a16:creationId xmlns:a16="http://schemas.microsoft.com/office/drawing/2014/main" id="{5BA70D76-C15E-4E20-80A6-C774EC9C19FC}"/>
              </a:ext>
            </a:extLst>
          </p:cNvPr>
          <p:cNvPicPr>
            <a:picLocks noChangeAspect="1"/>
          </p:cNvPicPr>
          <p:nvPr/>
        </p:nvPicPr>
        <p:blipFill>
          <a:blip r:embed="rId6"/>
          <a:stretch>
            <a:fillRect/>
          </a:stretch>
        </p:blipFill>
        <p:spPr>
          <a:xfrm>
            <a:off x="22018504" y="36692706"/>
            <a:ext cx="10492433" cy="974055"/>
          </a:xfrm>
          <a:prstGeom prst="rect">
            <a:avLst/>
          </a:prstGeom>
        </p:spPr>
      </p:pic>
      <p:pic>
        <p:nvPicPr>
          <p:cNvPr id="3" name="Picture 2">
            <a:extLst>
              <a:ext uri="{FF2B5EF4-FFF2-40B4-BE49-F238E27FC236}">
                <a16:creationId xmlns:a16="http://schemas.microsoft.com/office/drawing/2014/main" id="{66A20B0D-CFF1-4DCA-B58D-134694C46A7C}"/>
              </a:ext>
            </a:extLst>
          </p:cNvPr>
          <p:cNvPicPr>
            <a:picLocks noChangeAspect="1"/>
          </p:cNvPicPr>
          <p:nvPr/>
        </p:nvPicPr>
        <p:blipFill>
          <a:blip r:embed="rId7"/>
          <a:stretch>
            <a:fillRect/>
          </a:stretch>
        </p:blipFill>
        <p:spPr>
          <a:xfrm>
            <a:off x="1878315" y="16559348"/>
            <a:ext cx="7099748" cy="5320635"/>
          </a:xfrm>
          <a:prstGeom prst="rect">
            <a:avLst/>
          </a:prstGeom>
        </p:spPr>
      </p:pic>
      <p:pic>
        <p:nvPicPr>
          <p:cNvPr id="12" name="Picture 11">
            <a:extLst>
              <a:ext uri="{FF2B5EF4-FFF2-40B4-BE49-F238E27FC236}">
                <a16:creationId xmlns:a16="http://schemas.microsoft.com/office/drawing/2014/main" id="{6C03599A-E87F-49C1-9C04-405471357B39}"/>
              </a:ext>
            </a:extLst>
          </p:cNvPr>
          <p:cNvPicPr>
            <a:picLocks noChangeAspect="1"/>
          </p:cNvPicPr>
          <p:nvPr/>
        </p:nvPicPr>
        <p:blipFill>
          <a:blip r:embed="rId8"/>
          <a:stretch>
            <a:fillRect/>
          </a:stretch>
        </p:blipFill>
        <p:spPr>
          <a:xfrm>
            <a:off x="9321351" y="16572171"/>
            <a:ext cx="7082637" cy="5307812"/>
          </a:xfrm>
          <a:prstGeom prst="rect">
            <a:avLst/>
          </a:prstGeom>
        </p:spPr>
      </p:pic>
      <p:pic>
        <p:nvPicPr>
          <p:cNvPr id="18" name="Picture 17">
            <a:extLst>
              <a:ext uri="{FF2B5EF4-FFF2-40B4-BE49-F238E27FC236}">
                <a16:creationId xmlns:a16="http://schemas.microsoft.com/office/drawing/2014/main" id="{5B7AB812-B100-4AD1-8155-C221D14AF092}"/>
              </a:ext>
            </a:extLst>
          </p:cNvPr>
          <p:cNvPicPr>
            <a:picLocks noChangeAspect="1"/>
          </p:cNvPicPr>
          <p:nvPr/>
        </p:nvPicPr>
        <p:blipFill>
          <a:blip r:embed="rId9"/>
          <a:stretch>
            <a:fillRect/>
          </a:stretch>
        </p:blipFill>
        <p:spPr>
          <a:xfrm>
            <a:off x="16762118" y="16569327"/>
            <a:ext cx="7082637" cy="5307812"/>
          </a:xfrm>
          <a:prstGeom prst="rect">
            <a:avLst/>
          </a:prstGeom>
        </p:spPr>
      </p:pic>
      <p:pic>
        <p:nvPicPr>
          <p:cNvPr id="23" name="Picture 22">
            <a:extLst>
              <a:ext uri="{FF2B5EF4-FFF2-40B4-BE49-F238E27FC236}">
                <a16:creationId xmlns:a16="http://schemas.microsoft.com/office/drawing/2014/main" id="{0A7BDBEB-6584-4402-96AA-7A1DB0DDCFAE}"/>
              </a:ext>
            </a:extLst>
          </p:cNvPr>
          <p:cNvPicPr>
            <a:picLocks noChangeAspect="1"/>
          </p:cNvPicPr>
          <p:nvPr/>
        </p:nvPicPr>
        <p:blipFill>
          <a:blip r:embed="rId10"/>
          <a:stretch>
            <a:fillRect/>
          </a:stretch>
        </p:blipFill>
        <p:spPr>
          <a:xfrm>
            <a:off x="24229391" y="16572171"/>
            <a:ext cx="7082637" cy="5307812"/>
          </a:xfrm>
          <a:prstGeom prst="rect">
            <a:avLst/>
          </a:prstGeom>
        </p:spPr>
      </p:pic>
      <p:sp>
        <p:nvSpPr>
          <p:cNvPr id="52" name="TextBox 51">
            <a:extLst>
              <a:ext uri="{FF2B5EF4-FFF2-40B4-BE49-F238E27FC236}">
                <a16:creationId xmlns:a16="http://schemas.microsoft.com/office/drawing/2014/main" id="{B5E62A12-6B1C-44FF-884D-945F29788A10}"/>
              </a:ext>
            </a:extLst>
          </p:cNvPr>
          <p:cNvSpPr txBox="1"/>
          <p:nvPr/>
        </p:nvSpPr>
        <p:spPr>
          <a:xfrm>
            <a:off x="1868921" y="21895989"/>
            <a:ext cx="7099748" cy="954107"/>
          </a:xfrm>
          <a:prstGeom prst="rect">
            <a:avLst/>
          </a:prstGeom>
          <a:noFill/>
          <a:ln w="12700">
            <a:noFill/>
          </a:ln>
        </p:spPr>
        <p:txBody>
          <a:bodyPr wrap="square" rtlCol="0">
            <a:spAutoFit/>
          </a:bodyPr>
          <a:lstStyle/>
          <a:p>
            <a:r>
              <a:rPr lang="en-US" sz="2800" b="1" dirty="0">
                <a:latin typeface="United Sans Rg Lt" pitchFamily="50" charset="0"/>
                <a:cs typeface="Calibri" panose="020F0502020204030204" pitchFamily="34" charset="0"/>
              </a:rPr>
              <a:t>Fig 1.</a:t>
            </a:r>
            <a:r>
              <a:rPr lang="en-US" sz="2800" dirty="0">
                <a:latin typeface="United Sans Rg Lt" pitchFamily="50" charset="0"/>
                <a:cs typeface="Calibri" panose="020F0502020204030204" pitchFamily="34" charset="0"/>
              </a:rPr>
              <a:t> Soil fertility amendments applied pre-plant in bed row before raised bed is shaped.</a:t>
            </a:r>
          </a:p>
        </p:txBody>
      </p:sp>
      <p:sp>
        <p:nvSpPr>
          <p:cNvPr id="54" name="TextBox 53">
            <a:extLst>
              <a:ext uri="{FF2B5EF4-FFF2-40B4-BE49-F238E27FC236}">
                <a16:creationId xmlns:a16="http://schemas.microsoft.com/office/drawing/2014/main" id="{788EC8F1-A32A-4E85-B631-7D22C17B9A1A}"/>
              </a:ext>
            </a:extLst>
          </p:cNvPr>
          <p:cNvSpPr txBox="1"/>
          <p:nvPr/>
        </p:nvSpPr>
        <p:spPr>
          <a:xfrm>
            <a:off x="9321352" y="21895989"/>
            <a:ext cx="7099748" cy="954107"/>
          </a:xfrm>
          <a:prstGeom prst="rect">
            <a:avLst/>
          </a:prstGeom>
          <a:noFill/>
          <a:ln w="12700">
            <a:noFill/>
          </a:ln>
        </p:spPr>
        <p:txBody>
          <a:bodyPr wrap="square" rtlCol="0">
            <a:spAutoFit/>
          </a:bodyPr>
          <a:lstStyle/>
          <a:p>
            <a:r>
              <a:rPr lang="en-US" sz="2800" b="1" dirty="0">
                <a:latin typeface="United Sans Rg Lt" pitchFamily="50" charset="0"/>
                <a:cs typeface="Calibri" panose="020F0502020204030204" pitchFamily="34" charset="0"/>
              </a:rPr>
              <a:t>Fig 2.</a:t>
            </a:r>
            <a:r>
              <a:rPr lang="en-US" sz="2800" dirty="0">
                <a:latin typeface="United Sans Rg Lt" pitchFamily="50" charset="0"/>
                <a:cs typeface="Calibri" panose="020F0502020204030204" pitchFamily="34" charset="0"/>
              </a:rPr>
              <a:t> High weed pressure in 2021. No herbicides were applied.</a:t>
            </a:r>
          </a:p>
        </p:txBody>
      </p:sp>
      <p:sp>
        <p:nvSpPr>
          <p:cNvPr id="55" name="TextBox 54">
            <a:extLst>
              <a:ext uri="{FF2B5EF4-FFF2-40B4-BE49-F238E27FC236}">
                <a16:creationId xmlns:a16="http://schemas.microsoft.com/office/drawing/2014/main" id="{D8DACE4F-5F82-451A-9982-A960C59D4236}"/>
              </a:ext>
            </a:extLst>
          </p:cNvPr>
          <p:cNvSpPr txBox="1"/>
          <p:nvPr/>
        </p:nvSpPr>
        <p:spPr>
          <a:xfrm>
            <a:off x="16773783" y="21896698"/>
            <a:ext cx="7099748" cy="954107"/>
          </a:xfrm>
          <a:prstGeom prst="rect">
            <a:avLst/>
          </a:prstGeom>
          <a:noFill/>
          <a:ln w="12700">
            <a:noFill/>
          </a:ln>
        </p:spPr>
        <p:txBody>
          <a:bodyPr wrap="square" rtlCol="0">
            <a:spAutoFit/>
          </a:bodyPr>
          <a:lstStyle/>
          <a:p>
            <a:r>
              <a:rPr lang="en-US" sz="2800" b="1" dirty="0">
                <a:latin typeface="United Sans Rg Lt" pitchFamily="50" charset="0"/>
                <a:cs typeface="Calibri" panose="020F0502020204030204" pitchFamily="34" charset="0"/>
              </a:rPr>
              <a:t>Fig 3.</a:t>
            </a:r>
            <a:r>
              <a:rPr lang="en-US" sz="2800" dirty="0">
                <a:latin typeface="United Sans Rg Lt" pitchFamily="50" charset="0"/>
                <a:cs typeface="Calibri" panose="020F0502020204030204" pitchFamily="34" charset="0"/>
              </a:rPr>
              <a:t> Hand weeding between plants within beds and flail mowing between beds.</a:t>
            </a:r>
          </a:p>
        </p:txBody>
      </p:sp>
      <p:sp>
        <p:nvSpPr>
          <p:cNvPr id="56" name="TextBox 55">
            <a:extLst>
              <a:ext uri="{FF2B5EF4-FFF2-40B4-BE49-F238E27FC236}">
                <a16:creationId xmlns:a16="http://schemas.microsoft.com/office/drawing/2014/main" id="{D896E739-C502-4412-8D3F-CF6622DCE65C}"/>
              </a:ext>
            </a:extLst>
          </p:cNvPr>
          <p:cNvSpPr txBox="1"/>
          <p:nvPr/>
        </p:nvSpPr>
        <p:spPr>
          <a:xfrm>
            <a:off x="24229391" y="21895156"/>
            <a:ext cx="7099748" cy="954107"/>
          </a:xfrm>
          <a:prstGeom prst="rect">
            <a:avLst/>
          </a:prstGeom>
          <a:noFill/>
          <a:ln w="12700">
            <a:noFill/>
          </a:ln>
        </p:spPr>
        <p:txBody>
          <a:bodyPr wrap="square" rtlCol="0">
            <a:spAutoFit/>
          </a:bodyPr>
          <a:lstStyle/>
          <a:p>
            <a:r>
              <a:rPr lang="en-US" sz="2800" b="1" dirty="0">
                <a:latin typeface="United Sans Rg Lt" pitchFamily="50" charset="0"/>
                <a:cs typeface="Calibri" panose="020F0502020204030204" pitchFamily="34" charset="0"/>
              </a:rPr>
              <a:t>Fig 4.</a:t>
            </a:r>
            <a:r>
              <a:rPr lang="en-US" sz="2800" dirty="0">
                <a:latin typeface="United Sans Rg Lt" pitchFamily="50" charset="0"/>
                <a:cs typeface="Calibri" panose="020F0502020204030204" pitchFamily="34" charset="0"/>
              </a:rPr>
              <a:t> Weeds depleted nutrients in treatments with low nitrogen supply.</a:t>
            </a:r>
          </a:p>
        </p:txBody>
      </p:sp>
      <p:sp>
        <p:nvSpPr>
          <p:cNvPr id="57" name="TextBox 56">
            <a:extLst>
              <a:ext uri="{FF2B5EF4-FFF2-40B4-BE49-F238E27FC236}">
                <a16:creationId xmlns:a16="http://schemas.microsoft.com/office/drawing/2014/main" id="{43D94364-CE23-4378-A705-533F75EF5BCF}"/>
              </a:ext>
            </a:extLst>
          </p:cNvPr>
          <p:cNvSpPr txBox="1"/>
          <p:nvPr/>
        </p:nvSpPr>
        <p:spPr>
          <a:xfrm>
            <a:off x="25846659" y="21058341"/>
            <a:ext cx="3848100" cy="523220"/>
          </a:xfrm>
          <a:prstGeom prst="rect">
            <a:avLst/>
          </a:prstGeom>
          <a:solidFill>
            <a:schemeClr val="bg1"/>
          </a:solidFill>
        </p:spPr>
        <p:txBody>
          <a:bodyPr wrap="square" rtlCol="0">
            <a:spAutoFit/>
          </a:bodyPr>
          <a:lstStyle/>
          <a:p>
            <a:pPr algn="ctr"/>
            <a:r>
              <a:rPr lang="en-US" sz="2800" dirty="0">
                <a:latin typeface="United Sans Rg Lt" pitchFamily="50" charset="0"/>
              </a:rPr>
              <a:t>Plant-based compost</a:t>
            </a:r>
          </a:p>
        </p:txBody>
      </p:sp>
      <p:sp>
        <p:nvSpPr>
          <p:cNvPr id="58" name="TextBox 57">
            <a:extLst>
              <a:ext uri="{FF2B5EF4-FFF2-40B4-BE49-F238E27FC236}">
                <a16:creationId xmlns:a16="http://schemas.microsoft.com/office/drawing/2014/main" id="{1B79CE9C-0706-4DFD-B226-8C2A0845A15A}"/>
              </a:ext>
            </a:extLst>
          </p:cNvPr>
          <p:cNvSpPr txBox="1"/>
          <p:nvPr/>
        </p:nvSpPr>
        <p:spPr>
          <a:xfrm>
            <a:off x="25839066" y="17021167"/>
            <a:ext cx="3848100" cy="523220"/>
          </a:xfrm>
          <a:prstGeom prst="rect">
            <a:avLst/>
          </a:prstGeom>
          <a:solidFill>
            <a:schemeClr val="bg1"/>
          </a:solidFill>
        </p:spPr>
        <p:txBody>
          <a:bodyPr wrap="square" rtlCol="0">
            <a:spAutoFit/>
          </a:bodyPr>
          <a:lstStyle/>
          <a:p>
            <a:pPr algn="ctr"/>
            <a:r>
              <a:rPr lang="en-US" sz="2800" dirty="0">
                <a:latin typeface="United Sans Rg Lt" pitchFamily="50" charset="0"/>
              </a:rPr>
              <a:t>Conv. + Org. Nutrients</a:t>
            </a:r>
          </a:p>
        </p:txBody>
      </p:sp>
      <p:sp>
        <p:nvSpPr>
          <p:cNvPr id="59" name="TextBox 58">
            <a:extLst>
              <a:ext uri="{FF2B5EF4-FFF2-40B4-BE49-F238E27FC236}">
                <a16:creationId xmlns:a16="http://schemas.microsoft.com/office/drawing/2014/main" id="{80904FDE-C025-4BF4-A521-7649B009958C}"/>
              </a:ext>
            </a:extLst>
          </p:cNvPr>
          <p:cNvSpPr txBox="1"/>
          <p:nvPr/>
        </p:nvSpPr>
        <p:spPr>
          <a:xfrm>
            <a:off x="27238011" y="16582173"/>
            <a:ext cx="1082508" cy="523220"/>
          </a:xfrm>
          <a:prstGeom prst="rect">
            <a:avLst/>
          </a:prstGeom>
          <a:solidFill>
            <a:schemeClr val="bg1"/>
          </a:solidFill>
        </p:spPr>
        <p:txBody>
          <a:bodyPr wrap="square" rtlCol="0">
            <a:spAutoFit/>
          </a:bodyPr>
          <a:lstStyle/>
          <a:p>
            <a:pPr algn="ctr"/>
            <a:r>
              <a:rPr lang="en-US" sz="2800" dirty="0">
                <a:latin typeface="United Sans Rg Lt" pitchFamily="50" charset="0"/>
              </a:rPr>
              <a:t>2021</a:t>
            </a:r>
          </a:p>
        </p:txBody>
      </p:sp>
      <p:sp>
        <p:nvSpPr>
          <p:cNvPr id="60" name="TextBox 59">
            <a:extLst>
              <a:ext uri="{FF2B5EF4-FFF2-40B4-BE49-F238E27FC236}">
                <a16:creationId xmlns:a16="http://schemas.microsoft.com/office/drawing/2014/main" id="{BF82CC45-06BF-48C0-8035-CD0C938DBA8A}"/>
              </a:ext>
            </a:extLst>
          </p:cNvPr>
          <p:cNvSpPr txBox="1"/>
          <p:nvPr/>
        </p:nvSpPr>
        <p:spPr>
          <a:xfrm>
            <a:off x="19775435" y="17021167"/>
            <a:ext cx="1082508" cy="523220"/>
          </a:xfrm>
          <a:prstGeom prst="rect">
            <a:avLst/>
          </a:prstGeom>
          <a:solidFill>
            <a:schemeClr val="bg1"/>
          </a:solidFill>
        </p:spPr>
        <p:txBody>
          <a:bodyPr wrap="square" rtlCol="0">
            <a:spAutoFit/>
          </a:bodyPr>
          <a:lstStyle/>
          <a:p>
            <a:pPr algn="ctr"/>
            <a:r>
              <a:rPr lang="en-US" sz="2800" dirty="0">
                <a:latin typeface="United Sans Rg Lt" pitchFamily="50" charset="0"/>
              </a:rPr>
              <a:t>2021</a:t>
            </a:r>
          </a:p>
        </p:txBody>
      </p:sp>
      <p:sp>
        <p:nvSpPr>
          <p:cNvPr id="61" name="TextBox 60">
            <a:extLst>
              <a:ext uri="{FF2B5EF4-FFF2-40B4-BE49-F238E27FC236}">
                <a16:creationId xmlns:a16="http://schemas.microsoft.com/office/drawing/2014/main" id="{C3C35CA8-DEF4-476E-BC34-B325AB130D09}"/>
              </a:ext>
            </a:extLst>
          </p:cNvPr>
          <p:cNvSpPr txBox="1"/>
          <p:nvPr/>
        </p:nvSpPr>
        <p:spPr>
          <a:xfrm>
            <a:off x="12349510" y="17021167"/>
            <a:ext cx="1082508" cy="523220"/>
          </a:xfrm>
          <a:prstGeom prst="rect">
            <a:avLst/>
          </a:prstGeom>
          <a:solidFill>
            <a:schemeClr val="bg1"/>
          </a:solidFill>
        </p:spPr>
        <p:txBody>
          <a:bodyPr wrap="square" rtlCol="0">
            <a:spAutoFit/>
          </a:bodyPr>
          <a:lstStyle/>
          <a:p>
            <a:pPr algn="ctr"/>
            <a:r>
              <a:rPr lang="en-US" sz="2800" dirty="0">
                <a:latin typeface="United Sans Rg Lt" pitchFamily="50" charset="0"/>
              </a:rPr>
              <a:t>2021</a:t>
            </a:r>
          </a:p>
        </p:txBody>
      </p:sp>
      <p:sp>
        <p:nvSpPr>
          <p:cNvPr id="62" name="TextBox 61">
            <a:extLst>
              <a:ext uri="{FF2B5EF4-FFF2-40B4-BE49-F238E27FC236}">
                <a16:creationId xmlns:a16="http://schemas.microsoft.com/office/drawing/2014/main" id="{D6B78754-1AFC-4F3B-8F1D-C93874DE62E4}"/>
              </a:ext>
            </a:extLst>
          </p:cNvPr>
          <p:cNvSpPr txBox="1"/>
          <p:nvPr/>
        </p:nvSpPr>
        <p:spPr>
          <a:xfrm>
            <a:off x="1878315" y="28220633"/>
            <a:ext cx="7099748" cy="954107"/>
          </a:xfrm>
          <a:prstGeom prst="rect">
            <a:avLst/>
          </a:prstGeom>
          <a:noFill/>
          <a:ln w="12700">
            <a:noFill/>
          </a:ln>
        </p:spPr>
        <p:txBody>
          <a:bodyPr wrap="square" rtlCol="0">
            <a:spAutoFit/>
          </a:bodyPr>
          <a:lstStyle/>
          <a:p>
            <a:r>
              <a:rPr lang="en-US" sz="2800" b="1" dirty="0">
                <a:latin typeface="United Sans Rg Lt" pitchFamily="50" charset="0"/>
                <a:cs typeface="Calibri" panose="020F0502020204030204" pitchFamily="34" charset="0"/>
              </a:rPr>
              <a:t>Fig 5.</a:t>
            </a:r>
            <a:r>
              <a:rPr lang="en-US" sz="2800" dirty="0">
                <a:latin typeface="United Sans Rg Lt" pitchFamily="50" charset="0"/>
                <a:cs typeface="Calibri" panose="020F0502020204030204" pitchFamily="34" charset="0"/>
              </a:rPr>
              <a:t> Plastic mulch and Dual Magnum® used to protect nutrients and control weeds (grass)</a:t>
            </a:r>
          </a:p>
        </p:txBody>
      </p:sp>
      <p:pic>
        <p:nvPicPr>
          <p:cNvPr id="26" name="Picture 25">
            <a:extLst>
              <a:ext uri="{FF2B5EF4-FFF2-40B4-BE49-F238E27FC236}">
                <a16:creationId xmlns:a16="http://schemas.microsoft.com/office/drawing/2014/main" id="{15CD9989-5818-4925-B798-E734A104BDFA}"/>
              </a:ext>
            </a:extLst>
          </p:cNvPr>
          <p:cNvPicPr>
            <a:picLocks noChangeAspect="1"/>
          </p:cNvPicPr>
          <p:nvPr/>
        </p:nvPicPr>
        <p:blipFill>
          <a:blip r:embed="rId11"/>
          <a:stretch>
            <a:fillRect/>
          </a:stretch>
        </p:blipFill>
        <p:spPr>
          <a:xfrm>
            <a:off x="1880641" y="22858050"/>
            <a:ext cx="7088028" cy="5311852"/>
          </a:xfrm>
          <a:prstGeom prst="rect">
            <a:avLst/>
          </a:prstGeom>
        </p:spPr>
      </p:pic>
      <p:sp>
        <p:nvSpPr>
          <p:cNvPr id="64" name="TextBox 63">
            <a:extLst>
              <a:ext uri="{FF2B5EF4-FFF2-40B4-BE49-F238E27FC236}">
                <a16:creationId xmlns:a16="http://schemas.microsoft.com/office/drawing/2014/main" id="{C2C7E530-DCCE-4FE5-97B4-3DE9054AB54F}"/>
              </a:ext>
            </a:extLst>
          </p:cNvPr>
          <p:cNvSpPr txBox="1"/>
          <p:nvPr/>
        </p:nvSpPr>
        <p:spPr>
          <a:xfrm>
            <a:off x="9327396" y="28220633"/>
            <a:ext cx="7099748" cy="523220"/>
          </a:xfrm>
          <a:prstGeom prst="rect">
            <a:avLst/>
          </a:prstGeom>
          <a:noFill/>
          <a:ln w="12700">
            <a:noFill/>
          </a:ln>
        </p:spPr>
        <p:txBody>
          <a:bodyPr wrap="square" rtlCol="0">
            <a:spAutoFit/>
          </a:bodyPr>
          <a:lstStyle/>
          <a:p>
            <a:r>
              <a:rPr lang="en-US" sz="2800" b="1" dirty="0">
                <a:latin typeface="United Sans Rg Lt" pitchFamily="50" charset="0"/>
                <a:cs typeface="Calibri" panose="020F0502020204030204" pitchFamily="34" charset="0"/>
              </a:rPr>
              <a:t>Fig 6.</a:t>
            </a:r>
            <a:r>
              <a:rPr lang="en-US" sz="2800" dirty="0">
                <a:latin typeface="United Sans Rg Lt" pitchFamily="50" charset="0"/>
                <a:cs typeface="Calibri" panose="020F0502020204030204" pitchFamily="34" charset="0"/>
              </a:rPr>
              <a:t> Buckwheat planted in row middles.</a:t>
            </a:r>
          </a:p>
        </p:txBody>
      </p:sp>
      <p:sp>
        <p:nvSpPr>
          <p:cNvPr id="65" name="TextBox 64">
            <a:extLst>
              <a:ext uri="{FF2B5EF4-FFF2-40B4-BE49-F238E27FC236}">
                <a16:creationId xmlns:a16="http://schemas.microsoft.com/office/drawing/2014/main" id="{20D0D196-6794-4FC4-B8DA-4AA1B135303C}"/>
              </a:ext>
            </a:extLst>
          </p:cNvPr>
          <p:cNvSpPr txBox="1"/>
          <p:nvPr/>
        </p:nvSpPr>
        <p:spPr>
          <a:xfrm>
            <a:off x="4877541" y="23226647"/>
            <a:ext cx="1082508" cy="523220"/>
          </a:xfrm>
          <a:prstGeom prst="rect">
            <a:avLst/>
          </a:prstGeom>
          <a:solidFill>
            <a:schemeClr val="bg1"/>
          </a:solidFill>
        </p:spPr>
        <p:txBody>
          <a:bodyPr wrap="square" rtlCol="0">
            <a:spAutoFit/>
          </a:bodyPr>
          <a:lstStyle/>
          <a:p>
            <a:pPr algn="ctr"/>
            <a:r>
              <a:rPr lang="en-US" sz="2800" dirty="0">
                <a:latin typeface="United Sans Rg Lt" pitchFamily="50" charset="0"/>
              </a:rPr>
              <a:t>2022</a:t>
            </a:r>
          </a:p>
        </p:txBody>
      </p:sp>
      <p:pic>
        <p:nvPicPr>
          <p:cNvPr id="27" name="Picture 26">
            <a:extLst>
              <a:ext uri="{FF2B5EF4-FFF2-40B4-BE49-F238E27FC236}">
                <a16:creationId xmlns:a16="http://schemas.microsoft.com/office/drawing/2014/main" id="{98FB42EA-A2AD-41E1-BA9F-4E6286288D24}"/>
              </a:ext>
            </a:extLst>
          </p:cNvPr>
          <p:cNvPicPr>
            <a:picLocks noChangeAspect="1"/>
          </p:cNvPicPr>
          <p:nvPr/>
        </p:nvPicPr>
        <p:blipFill>
          <a:blip r:embed="rId12"/>
          <a:stretch>
            <a:fillRect/>
          </a:stretch>
        </p:blipFill>
        <p:spPr>
          <a:xfrm>
            <a:off x="9291490" y="22858051"/>
            <a:ext cx="7088028" cy="5311852"/>
          </a:xfrm>
          <a:prstGeom prst="rect">
            <a:avLst/>
          </a:prstGeom>
        </p:spPr>
      </p:pic>
      <p:sp>
        <p:nvSpPr>
          <p:cNvPr id="67" name="TextBox 66">
            <a:extLst>
              <a:ext uri="{FF2B5EF4-FFF2-40B4-BE49-F238E27FC236}">
                <a16:creationId xmlns:a16="http://schemas.microsoft.com/office/drawing/2014/main" id="{66481115-1EFF-46CC-B9D0-87110D71DC38}"/>
              </a:ext>
            </a:extLst>
          </p:cNvPr>
          <p:cNvSpPr txBox="1"/>
          <p:nvPr/>
        </p:nvSpPr>
        <p:spPr>
          <a:xfrm>
            <a:off x="12349510" y="23226647"/>
            <a:ext cx="1082508" cy="523220"/>
          </a:xfrm>
          <a:prstGeom prst="rect">
            <a:avLst/>
          </a:prstGeom>
          <a:solidFill>
            <a:schemeClr val="bg1"/>
          </a:solidFill>
        </p:spPr>
        <p:txBody>
          <a:bodyPr wrap="square" rtlCol="0">
            <a:spAutoFit/>
          </a:bodyPr>
          <a:lstStyle/>
          <a:p>
            <a:pPr algn="ctr"/>
            <a:r>
              <a:rPr lang="en-US" sz="2800" dirty="0">
                <a:latin typeface="United Sans Rg Lt" pitchFamily="50" charset="0"/>
              </a:rPr>
              <a:t>2023</a:t>
            </a:r>
          </a:p>
        </p:txBody>
      </p:sp>
      <p:pic>
        <p:nvPicPr>
          <p:cNvPr id="28" name="Picture 27">
            <a:extLst>
              <a:ext uri="{FF2B5EF4-FFF2-40B4-BE49-F238E27FC236}">
                <a16:creationId xmlns:a16="http://schemas.microsoft.com/office/drawing/2014/main" id="{4FBA2C31-32DE-46A3-AE8E-31E4213F056A}"/>
              </a:ext>
            </a:extLst>
          </p:cNvPr>
          <p:cNvPicPr>
            <a:picLocks noChangeAspect="1"/>
          </p:cNvPicPr>
          <p:nvPr/>
        </p:nvPicPr>
        <p:blipFill>
          <a:blip r:embed="rId13"/>
          <a:stretch>
            <a:fillRect/>
          </a:stretch>
        </p:blipFill>
        <p:spPr>
          <a:xfrm>
            <a:off x="16769634" y="22876933"/>
            <a:ext cx="7069288" cy="5297808"/>
          </a:xfrm>
          <a:prstGeom prst="rect">
            <a:avLst/>
          </a:prstGeom>
        </p:spPr>
      </p:pic>
      <p:sp>
        <p:nvSpPr>
          <p:cNvPr id="69" name="TextBox 68">
            <a:extLst>
              <a:ext uri="{FF2B5EF4-FFF2-40B4-BE49-F238E27FC236}">
                <a16:creationId xmlns:a16="http://schemas.microsoft.com/office/drawing/2014/main" id="{B5D1CDE7-4BC3-48EF-8C40-D1F4CBC8F27B}"/>
              </a:ext>
            </a:extLst>
          </p:cNvPr>
          <p:cNvSpPr txBox="1"/>
          <p:nvPr/>
        </p:nvSpPr>
        <p:spPr>
          <a:xfrm>
            <a:off x="16797595" y="28226175"/>
            <a:ext cx="7099748" cy="954107"/>
          </a:xfrm>
          <a:prstGeom prst="rect">
            <a:avLst/>
          </a:prstGeom>
          <a:noFill/>
          <a:ln w="12700">
            <a:noFill/>
          </a:ln>
        </p:spPr>
        <p:txBody>
          <a:bodyPr wrap="square" rtlCol="0">
            <a:spAutoFit/>
          </a:bodyPr>
          <a:lstStyle/>
          <a:p>
            <a:r>
              <a:rPr lang="en-US" sz="2800" b="1" dirty="0">
                <a:latin typeface="United Sans Rg Lt" pitchFamily="50" charset="0"/>
                <a:cs typeface="Calibri" panose="020F0502020204030204" pitchFamily="34" charset="0"/>
              </a:rPr>
              <a:t>Fig 7.</a:t>
            </a:r>
            <a:r>
              <a:rPr lang="en-US" sz="2800" dirty="0">
                <a:latin typeface="United Sans Rg Lt" pitchFamily="50" charset="0"/>
                <a:cs typeface="Calibri" panose="020F0502020204030204" pitchFamily="34" charset="0"/>
              </a:rPr>
              <a:t> Crop yield improved significantly with adopted practices.</a:t>
            </a:r>
          </a:p>
        </p:txBody>
      </p:sp>
      <p:pic>
        <p:nvPicPr>
          <p:cNvPr id="29" name="Picture 28">
            <a:extLst>
              <a:ext uri="{FF2B5EF4-FFF2-40B4-BE49-F238E27FC236}">
                <a16:creationId xmlns:a16="http://schemas.microsoft.com/office/drawing/2014/main" id="{F9AAA0D2-E84E-4FCA-88D5-BB42DAFEC0FD}"/>
              </a:ext>
            </a:extLst>
          </p:cNvPr>
          <p:cNvPicPr>
            <a:picLocks noChangeAspect="1"/>
          </p:cNvPicPr>
          <p:nvPr/>
        </p:nvPicPr>
        <p:blipFill>
          <a:blip r:embed="rId14"/>
          <a:stretch>
            <a:fillRect/>
          </a:stretch>
        </p:blipFill>
        <p:spPr>
          <a:xfrm>
            <a:off x="24229038" y="22872943"/>
            <a:ext cx="7068156" cy="5296960"/>
          </a:xfrm>
          <a:prstGeom prst="rect">
            <a:avLst/>
          </a:prstGeom>
        </p:spPr>
      </p:pic>
      <p:sp>
        <p:nvSpPr>
          <p:cNvPr id="71" name="TextBox 70">
            <a:extLst>
              <a:ext uri="{FF2B5EF4-FFF2-40B4-BE49-F238E27FC236}">
                <a16:creationId xmlns:a16="http://schemas.microsoft.com/office/drawing/2014/main" id="{F25BAA64-8CAC-47E3-B5D7-B90D2FD576C2}"/>
              </a:ext>
            </a:extLst>
          </p:cNvPr>
          <p:cNvSpPr txBox="1"/>
          <p:nvPr/>
        </p:nvSpPr>
        <p:spPr>
          <a:xfrm>
            <a:off x="24267794" y="28208836"/>
            <a:ext cx="7099748" cy="954107"/>
          </a:xfrm>
          <a:prstGeom prst="rect">
            <a:avLst/>
          </a:prstGeom>
          <a:noFill/>
          <a:ln w="12700">
            <a:noFill/>
          </a:ln>
        </p:spPr>
        <p:txBody>
          <a:bodyPr wrap="square" rtlCol="0">
            <a:spAutoFit/>
          </a:bodyPr>
          <a:lstStyle/>
          <a:p>
            <a:r>
              <a:rPr lang="en-US" sz="2800" b="1" dirty="0">
                <a:latin typeface="United Sans Rg Lt" pitchFamily="50" charset="0"/>
                <a:cs typeface="Calibri" panose="020F0502020204030204" pitchFamily="34" charset="0"/>
              </a:rPr>
              <a:t>Fig 8.</a:t>
            </a:r>
            <a:r>
              <a:rPr lang="en-US" sz="2800" dirty="0">
                <a:latin typeface="United Sans Rg Lt" pitchFamily="50" charset="0"/>
                <a:cs typeface="Calibri" panose="020F0502020204030204" pitchFamily="34" charset="0"/>
              </a:rPr>
              <a:t> Fall/Winter cereal rye and hairy vetch cover crop treatments.</a:t>
            </a:r>
          </a:p>
        </p:txBody>
      </p:sp>
      <p:sp>
        <p:nvSpPr>
          <p:cNvPr id="72" name="Rounded Rectangle 122">
            <a:extLst>
              <a:ext uri="{FF2B5EF4-FFF2-40B4-BE49-F238E27FC236}">
                <a16:creationId xmlns:a16="http://schemas.microsoft.com/office/drawing/2014/main" id="{1D6989BD-6826-4AA6-8B17-CAB7A12146D4}"/>
              </a:ext>
            </a:extLst>
          </p:cNvPr>
          <p:cNvSpPr/>
          <p:nvPr/>
        </p:nvSpPr>
        <p:spPr>
          <a:xfrm rot="16200000">
            <a:off x="-1615575" y="25158346"/>
            <a:ext cx="5368125" cy="767527"/>
          </a:xfrm>
          <a:prstGeom prst="roundRect">
            <a:avLst/>
          </a:prstGeom>
          <a:noFill/>
          <a:ln>
            <a:solidFill>
              <a:schemeClr val="tx1"/>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3200" b="1" dirty="0">
                <a:solidFill>
                  <a:srgbClr val="000000"/>
                </a:solidFill>
                <a:latin typeface="United Sans Rg Md" pitchFamily="50" charset="0"/>
                <a:cs typeface="Calibri" panose="020F0502020204030204" pitchFamily="34" charset="0"/>
              </a:rPr>
              <a:t>Adopting New Practices</a:t>
            </a:r>
          </a:p>
        </p:txBody>
      </p:sp>
      <p:pic>
        <p:nvPicPr>
          <p:cNvPr id="30" name="Picture 29">
            <a:extLst>
              <a:ext uri="{FF2B5EF4-FFF2-40B4-BE49-F238E27FC236}">
                <a16:creationId xmlns:a16="http://schemas.microsoft.com/office/drawing/2014/main" id="{FEB271BE-033D-4508-BEEB-2F4FE9126384}"/>
              </a:ext>
            </a:extLst>
          </p:cNvPr>
          <p:cNvPicPr>
            <a:picLocks noChangeAspect="1"/>
          </p:cNvPicPr>
          <p:nvPr/>
        </p:nvPicPr>
        <p:blipFill>
          <a:blip r:embed="rId15"/>
          <a:stretch>
            <a:fillRect/>
          </a:stretch>
        </p:blipFill>
        <p:spPr>
          <a:xfrm>
            <a:off x="1147449" y="29603433"/>
            <a:ext cx="9278916" cy="5462489"/>
          </a:xfrm>
          <a:prstGeom prst="rect">
            <a:avLst/>
          </a:prstGeom>
        </p:spPr>
      </p:pic>
      <p:sp>
        <p:nvSpPr>
          <p:cNvPr id="74" name="Rounded Rectangle 122">
            <a:extLst>
              <a:ext uri="{FF2B5EF4-FFF2-40B4-BE49-F238E27FC236}">
                <a16:creationId xmlns:a16="http://schemas.microsoft.com/office/drawing/2014/main" id="{E2E22707-B691-495C-96C2-BA4B0CF7248F}"/>
              </a:ext>
            </a:extLst>
          </p:cNvPr>
          <p:cNvSpPr/>
          <p:nvPr/>
        </p:nvSpPr>
        <p:spPr>
          <a:xfrm rot="16200000">
            <a:off x="-657892" y="31851956"/>
            <a:ext cx="3452759" cy="767527"/>
          </a:xfrm>
          <a:prstGeom prst="roundRect">
            <a:avLst/>
          </a:prstGeom>
          <a:noFill/>
          <a:ln>
            <a:solidFill>
              <a:schemeClr val="tx1"/>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3200" b="1" dirty="0">
                <a:solidFill>
                  <a:srgbClr val="000000"/>
                </a:solidFill>
                <a:latin typeface="United Sans Rg Md" pitchFamily="50" charset="0"/>
                <a:cs typeface="Calibri" panose="020F0502020204030204" pitchFamily="34" charset="0"/>
              </a:rPr>
              <a:t>RESULTS</a:t>
            </a:r>
          </a:p>
        </p:txBody>
      </p:sp>
      <p:pic>
        <p:nvPicPr>
          <p:cNvPr id="35" name="Picture 34">
            <a:extLst>
              <a:ext uri="{FF2B5EF4-FFF2-40B4-BE49-F238E27FC236}">
                <a16:creationId xmlns:a16="http://schemas.microsoft.com/office/drawing/2014/main" id="{80F3D4A7-846A-443E-BF8A-D73EB0248FC5}"/>
              </a:ext>
            </a:extLst>
          </p:cNvPr>
          <p:cNvPicPr>
            <a:picLocks noChangeAspect="1"/>
          </p:cNvPicPr>
          <p:nvPr/>
        </p:nvPicPr>
        <p:blipFill>
          <a:blip r:embed="rId16"/>
          <a:stretch>
            <a:fillRect/>
          </a:stretch>
        </p:blipFill>
        <p:spPr>
          <a:xfrm>
            <a:off x="10684321" y="29245930"/>
            <a:ext cx="4685969" cy="5698305"/>
          </a:xfrm>
          <a:prstGeom prst="rect">
            <a:avLst/>
          </a:prstGeom>
        </p:spPr>
      </p:pic>
      <p:pic>
        <p:nvPicPr>
          <p:cNvPr id="36" name="Picture 35">
            <a:extLst>
              <a:ext uri="{FF2B5EF4-FFF2-40B4-BE49-F238E27FC236}">
                <a16:creationId xmlns:a16="http://schemas.microsoft.com/office/drawing/2014/main" id="{FEE955D7-160B-46AA-8160-3C00B97447BC}"/>
              </a:ext>
            </a:extLst>
          </p:cNvPr>
          <p:cNvPicPr>
            <a:picLocks noChangeAspect="1"/>
          </p:cNvPicPr>
          <p:nvPr/>
        </p:nvPicPr>
        <p:blipFill>
          <a:blip r:embed="rId17"/>
          <a:stretch>
            <a:fillRect/>
          </a:stretch>
        </p:blipFill>
        <p:spPr>
          <a:xfrm>
            <a:off x="15648870" y="29304010"/>
            <a:ext cx="4661387" cy="5620478"/>
          </a:xfrm>
          <a:prstGeom prst="rect">
            <a:avLst/>
          </a:prstGeom>
        </p:spPr>
      </p:pic>
      <p:pic>
        <p:nvPicPr>
          <p:cNvPr id="37" name="Picture 36">
            <a:extLst>
              <a:ext uri="{FF2B5EF4-FFF2-40B4-BE49-F238E27FC236}">
                <a16:creationId xmlns:a16="http://schemas.microsoft.com/office/drawing/2014/main" id="{742B38D2-2935-45A8-B3B3-D323F40714AD}"/>
              </a:ext>
            </a:extLst>
          </p:cNvPr>
          <p:cNvPicPr>
            <a:picLocks noChangeAspect="1"/>
          </p:cNvPicPr>
          <p:nvPr/>
        </p:nvPicPr>
        <p:blipFill>
          <a:blip r:embed="rId18"/>
          <a:stretch>
            <a:fillRect/>
          </a:stretch>
        </p:blipFill>
        <p:spPr>
          <a:xfrm>
            <a:off x="20564956" y="29584404"/>
            <a:ext cx="5328855" cy="5510399"/>
          </a:xfrm>
          <a:prstGeom prst="rect">
            <a:avLst/>
          </a:prstGeom>
        </p:spPr>
      </p:pic>
      <p:pic>
        <p:nvPicPr>
          <p:cNvPr id="38" name="Picture 37">
            <a:extLst>
              <a:ext uri="{FF2B5EF4-FFF2-40B4-BE49-F238E27FC236}">
                <a16:creationId xmlns:a16="http://schemas.microsoft.com/office/drawing/2014/main" id="{B3D8AD46-9609-456A-907B-4F3907834F0C}"/>
              </a:ext>
            </a:extLst>
          </p:cNvPr>
          <p:cNvPicPr>
            <a:picLocks noChangeAspect="1"/>
          </p:cNvPicPr>
          <p:nvPr/>
        </p:nvPicPr>
        <p:blipFill>
          <a:blip r:embed="rId19"/>
          <a:stretch>
            <a:fillRect/>
          </a:stretch>
        </p:blipFill>
        <p:spPr>
          <a:xfrm>
            <a:off x="26126058" y="29539120"/>
            <a:ext cx="5236459" cy="5510399"/>
          </a:xfrm>
          <a:prstGeom prst="rect">
            <a:avLst/>
          </a:prstGeom>
        </p:spPr>
      </p:pic>
      <p:sp>
        <p:nvSpPr>
          <p:cNvPr id="86" name="TextBox 85">
            <a:extLst>
              <a:ext uri="{FF2B5EF4-FFF2-40B4-BE49-F238E27FC236}">
                <a16:creationId xmlns:a16="http://schemas.microsoft.com/office/drawing/2014/main" id="{DB200E40-8902-48D3-88E0-366F4419A5C8}"/>
              </a:ext>
            </a:extLst>
          </p:cNvPr>
          <p:cNvSpPr txBox="1"/>
          <p:nvPr/>
        </p:nvSpPr>
        <p:spPr>
          <a:xfrm>
            <a:off x="8426861" y="29880580"/>
            <a:ext cx="1754722" cy="338554"/>
          </a:xfrm>
          <a:prstGeom prst="rect">
            <a:avLst/>
          </a:prstGeom>
          <a:noFill/>
        </p:spPr>
        <p:txBody>
          <a:bodyPr wrap="square" rtlCol="0">
            <a:spAutoFit/>
          </a:bodyPr>
          <a:lstStyle/>
          <a:p>
            <a:pPr algn="ctr"/>
            <a:r>
              <a:rPr lang="en-US" sz="1600" b="1" i="1" dirty="0">
                <a:latin typeface="United Sans Rg Lt" pitchFamily="50" charset="0"/>
              </a:rPr>
              <a:t>P</a:t>
            </a:r>
            <a:r>
              <a:rPr lang="en-US" sz="1600" b="1" dirty="0">
                <a:latin typeface="United Sans Rg Lt" pitchFamily="50" charset="0"/>
              </a:rPr>
              <a:t>  = &lt;0.001</a:t>
            </a:r>
          </a:p>
        </p:txBody>
      </p:sp>
      <p:sp>
        <p:nvSpPr>
          <p:cNvPr id="87" name="TextBox 86">
            <a:extLst>
              <a:ext uri="{FF2B5EF4-FFF2-40B4-BE49-F238E27FC236}">
                <a16:creationId xmlns:a16="http://schemas.microsoft.com/office/drawing/2014/main" id="{A8663BCF-B794-4E74-B873-E313F45AE0F6}"/>
              </a:ext>
            </a:extLst>
          </p:cNvPr>
          <p:cNvSpPr txBox="1"/>
          <p:nvPr/>
        </p:nvSpPr>
        <p:spPr>
          <a:xfrm>
            <a:off x="18882359" y="29864127"/>
            <a:ext cx="1754722" cy="338554"/>
          </a:xfrm>
          <a:prstGeom prst="rect">
            <a:avLst/>
          </a:prstGeom>
          <a:noFill/>
        </p:spPr>
        <p:txBody>
          <a:bodyPr wrap="square" rtlCol="0">
            <a:spAutoFit/>
          </a:bodyPr>
          <a:lstStyle/>
          <a:p>
            <a:pPr algn="ctr"/>
            <a:r>
              <a:rPr lang="en-US" sz="1600" b="1" i="1" dirty="0">
                <a:latin typeface="United Sans Rg Lt" pitchFamily="50" charset="0"/>
              </a:rPr>
              <a:t>P</a:t>
            </a:r>
            <a:r>
              <a:rPr lang="en-US" sz="1600" b="1" dirty="0">
                <a:latin typeface="United Sans Rg Lt" pitchFamily="50" charset="0"/>
              </a:rPr>
              <a:t>  = 0.002</a:t>
            </a:r>
          </a:p>
        </p:txBody>
      </p:sp>
      <p:sp>
        <p:nvSpPr>
          <p:cNvPr id="88" name="TextBox 87">
            <a:extLst>
              <a:ext uri="{FF2B5EF4-FFF2-40B4-BE49-F238E27FC236}">
                <a16:creationId xmlns:a16="http://schemas.microsoft.com/office/drawing/2014/main" id="{D4A54996-DE18-4CBF-97C5-731D32A0E5DB}"/>
              </a:ext>
            </a:extLst>
          </p:cNvPr>
          <p:cNvSpPr txBox="1"/>
          <p:nvPr/>
        </p:nvSpPr>
        <p:spPr>
          <a:xfrm>
            <a:off x="13951360" y="29880580"/>
            <a:ext cx="1754722" cy="338554"/>
          </a:xfrm>
          <a:prstGeom prst="rect">
            <a:avLst/>
          </a:prstGeom>
          <a:noFill/>
        </p:spPr>
        <p:txBody>
          <a:bodyPr wrap="square" rtlCol="0">
            <a:spAutoFit/>
          </a:bodyPr>
          <a:lstStyle/>
          <a:p>
            <a:pPr algn="ctr"/>
            <a:r>
              <a:rPr lang="en-US" sz="1600" b="1" i="1" dirty="0">
                <a:latin typeface="United Sans Rg Lt" pitchFamily="50" charset="0"/>
              </a:rPr>
              <a:t>P</a:t>
            </a:r>
            <a:r>
              <a:rPr lang="en-US" sz="1600" b="1" dirty="0">
                <a:latin typeface="United Sans Rg Lt" pitchFamily="50" charset="0"/>
              </a:rPr>
              <a:t>  = 0.002</a:t>
            </a:r>
          </a:p>
        </p:txBody>
      </p:sp>
      <p:sp>
        <p:nvSpPr>
          <p:cNvPr id="89" name="TextBox 88">
            <a:extLst>
              <a:ext uri="{FF2B5EF4-FFF2-40B4-BE49-F238E27FC236}">
                <a16:creationId xmlns:a16="http://schemas.microsoft.com/office/drawing/2014/main" id="{47142E0D-494A-4A5F-907F-39D81FD0F4D2}"/>
              </a:ext>
            </a:extLst>
          </p:cNvPr>
          <p:cNvSpPr txBox="1"/>
          <p:nvPr/>
        </p:nvSpPr>
        <p:spPr>
          <a:xfrm>
            <a:off x="24413977" y="29880580"/>
            <a:ext cx="1754722" cy="338554"/>
          </a:xfrm>
          <a:prstGeom prst="rect">
            <a:avLst/>
          </a:prstGeom>
          <a:noFill/>
        </p:spPr>
        <p:txBody>
          <a:bodyPr wrap="square" rtlCol="0">
            <a:spAutoFit/>
          </a:bodyPr>
          <a:lstStyle/>
          <a:p>
            <a:pPr algn="ctr"/>
            <a:r>
              <a:rPr lang="en-US" sz="1600" b="1" i="1" dirty="0">
                <a:latin typeface="United Sans Rg Lt" pitchFamily="50" charset="0"/>
              </a:rPr>
              <a:t>P</a:t>
            </a:r>
            <a:r>
              <a:rPr lang="en-US" sz="1600" b="1" dirty="0">
                <a:latin typeface="United Sans Rg Lt" pitchFamily="50" charset="0"/>
              </a:rPr>
              <a:t>  = &lt;0.001</a:t>
            </a:r>
          </a:p>
        </p:txBody>
      </p:sp>
      <p:sp>
        <p:nvSpPr>
          <p:cNvPr id="91" name="TextBox 90">
            <a:extLst>
              <a:ext uri="{FF2B5EF4-FFF2-40B4-BE49-F238E27FC236}">
                <a16:creationId xmlns:a16="http://schemas.microsoft.com/office/drawing/2014/main" id="{3898B706-E3EE-42EB-8373-F8A78C5D2D91}"/>
              </a:ext>
            </a:extLst>
          </p:cNvPr>
          <p:cNvSpPr txBox="1"/>
          <p:nvPr/>
        </p:nvSpPr>
        <p:spPr>
          <a:xfrm>
            <a:off x="29874806" y="29880580"/>
            <a:ext cx="1754722" cy="338554"/>
          </a:xfrm>
          <a:prstGeom prst="rect">
            <a:avLst/>
          </a:prstGeom>
          <a:noFill/>
        </p:spPr>
        <p:txBody>
          <a:bodyPr wrap="square" rtlCol="0">
            <a:spAutoFit/>
          </a:bodyPr>
          <a:lstStyle/>
          <a:p>
            <a:pPr algn="ctr"/>
            <a:r>
              <a:rPr lang="en-US" sz="1600" b="1" i="1" dirty="0">
                <a:latin typeface="United Sans Rg Lt" pitchFamily="50" charset="0"/>
              </a:rPr>
              <a:t>P</a:t>
            </a:r>
            <a:r>
              <a:rPr lang="en-US" sz="1600" b="1" dirty="0">
                <a:latin typeface="United Sans Rg Lt" pitchFamily="50" charset="0"/>
              </a:rPr>
              <a:t>  = 0.020</a:t>
            </a:r>
          </a:p>
        </p:txBody>
      </p:sp>
      <p:sp>
        <p:nvSpPr>
          <p:cNvPr id="93" name="TextBox 92">
            <a:extLst>
              <a:ext uri="{FF2B5EF4-FFF2-40B4-BE49-F238E27FC236}">
                <a16:creationId xmlns:a16="http://schemas.microsoft.com/office/drawing/2014/main" id="{F55C8446-4D48-44AA-A591-AA669933E260}"/>
              </a:ext>
            </a:extLst>
          </p:cNvPr>
          <p:cNvSpPr txBox="1"/>
          <p:nvPr/>
        </p:nvSpPr>
        <p:spPr>
          <a:xfrm>
            <a:off x="3470073" y="35004902"/>
            <a:ext cx="6878067" cy="430887"/>
          </a:xfrm>
          <a:prstGeom prst="rect">
            <a:avLst/>
          </a:prstGeom>
          <a:noFill/>
          <a:ln w="12700">
            <a:noFill/>
          </a:ln>
        </p:spPr>
        <p:txBody>
          <a:bodyPr wrap="square" rtlCol="0">
            <a:spAutoFit/>
          </a:bodyPr>
          <a:lstStyle/>
          <a:p>
            <a:r>
              <a:rPr lang="en-US" sz="2200" b="1" dirty="0">
                <a:latin typeface="United Sans Rg Lt" pitchFamily="50" charset="0"/>
                <a:cs typeface="Calibri" panose="020F0502020204030204" pitchFamily="34" charset="0"/>
              </a:rPr>
              <a:t>Fig 9.</a:t>
            </a:r>
            <a:r>
              <a:rPr lang="en-US" sz="2200" dirty="0">
                <a:latin typeface="United Sans Rg Lt" pitchFamily="50" charset="0"/>
                <a:cs typeface="Calibri" panose="020F0502020204030204" pitchFamily="34" charset="0"/>
              </a:rPr>
              <a:t> Means of 2022 and 2023 marketable yield.</a:t>
            </a:r>
          </a:p>
        </p:txBody>
      </p:sp>
      <p:sp>
        <p:nvSpPr>
          <p:cNvPr id="94" name="TextBox 93">
            <a:extLst>
              <a:ext uri="{FF2B5EF4-FFF2-40B4-BE49-F238E27FC236}">
                <a16:creationId xmlns:a16="http://schemas.microsoft.com/office/drawing/2014/main" id="{02474CF9-31EC-4E37-98AA-F75AF0F9378E}"/>
              </a:ext>
            </a:extLst>
          </p:cNvPr>
          <p:cNvSpPr txBox="1"/>
          <p:nvPr/>
        </p:nvSpPr>
        <p:spPr>
          <a:xfrm>
            <a:off x="10547616" y="35004902"/>
            <a:ext cx="4933942" cy="769441"/>
          </a:xfrm>
          <a:prstGeom prst="rect">
            <a:avLst/>
          </a:prstGeom>
          <a:noFill/>
          <a:ln w="12700">
            <a:noFill/>
          </a:ln>
        </p:spPr>
        <p:txBody>
          <a:bodyPr wrap="square" rtlCol="0">
            <a:spAutoFit/>
          </a:bodyPr>
          <a:lstStyle/>
          <a:p>
            <a:r>
              <a:rPr lang="en-US" sz="2200" b="1" dirty="0">
                <a:latin typeface="United Sans Rg Lt" pitchFamily="50" charset="0"/>
                <a:cs typeface="Calibri" panose="020F0502020204030204" pitchFamily="34" charset="0"/>
              </a:rPr>
              <a:t>Fig 10.</a:t>
            </a:r>
            <a:r>
              <a:rPr lang="en-US" sz="2200" dirty="0">
                <a:latin typeface="United Sans Rg Lt" pitchFamily="50" charset="0"/>
                <a:cs typeface="Calibri" panose="020F0502020204030204" pitchFamily="34" charset="0"/>
              </a:rPr>
              <a:t> Spring Water Extractable Organic Nitrogen (10 – 30 ppm is desired).</a:t>
            </a:r>
          </a:p>
        </p:txBody>
      </p:sp>
      <p:sp>
        <p:nvSpPr>
          <p:cNvPr id="95" name="TextBox 94">
            <a:extLst>
              <a:ext uri="{FF2B5EF4-FFF2-40B4-BE49-F238E27FC236}">
                <a16:creationId xmlns:a16="http://schemas.microsoft.com/office/drawing/2014/main" id="{17314105-8DCE-4D69-ADC5-0EAF96A1D49B}"/>
              </a:ext>
            </a:extLst>
          </p:cNvPr>
          <p:cNvSpPr txBox="1"/>
          <p:nvPr/>
        </p:nvSpPr>
        <p:spPr>
          <a:xfrm>
            <a:off x="15706082" y="34985315"/>
            <a:ext cx="4817235" cy="769441"/>
          </a:xfrm>
          <a:prstGeom prst="rect">
            <a:avLst/>
          </a:prstGeom>
          <a:noFill/>
          <a:ln w="12700">
            <a:noFill/>
          </a:ln>
        </p:spPr>
        <p:txBody>
          <a:bodyPr wrap="square" rtlCol="0">
            <a:spAutoFit/>
          </a:bodyPr>
          <a:lstStyle/>
          <a:p>
            <a:r>
              <a:rPr lang="en-US" sz="2200" b="1" dirty="0">
                <a:latin typeface="United Sans Rg Lt" pitchFamily="50" charset="0"/>
                <a:cs typeface="Calibri" panose="020F0502020204030204" pitchFamily="34" charset="0"/>
              </a:rPr>
              <a:t>Fig 11.</a:t>
            </a:r>
            <a:r>
              <a:rPr lang="en-US" sz="2200" dirty="0">
                <a:latin typeface="United Sans Rg Lt" pitchFamily="50" charset="0"/>
                <a:cs typeface="Calibri" panose="020F0502020204030204" pitchFamily="34" charset="0"/>
              </a:rPr>
              <a:t> Fall Water Extractable Organic Nitrogen (10 – 30 ppm is desired).</a:t>
            </a:r>
          </a:p>
        </p:txBody>
      </p:sp>
      <p:sp>
        <p:nvSpPr>
          <p:cNvPr id="96" name="TextBox 95">
            <a:extLst>
              <a:ext uri="{FF2B5EF4-FFF2-40B4-BE49-F238E27FC236}">
                <a16:creationId xmlns:a16="http://schemas.microsoft.com/office/drawing/2014/main" id="{A544DC11-C38A-4952-8852-D4BE89100F88}"/>
              </a:ext>
            </a:extLst>
          </p:cNvPr>
          <p:cNvSpPr txBox="1"/>
          <p:nvPr/>
        </p:nvSpPr>
        <p:spPr>
          <a:xfrm>
            <a:off x="20656729" y="34990869"/>
            <a:ext cx="5146305" cy="769441"/>
          </a:xfrm>
          <a:prstGeom prst="rect">
            <a:avLst/>
          </a:prstGeom>
          <a:noFill/>
          <a:ln w="12700">
            <a:noFill/>
          </a:ln>
        </p:spPr>
        <p:txBody>
          <a:bodyPr wrap="square" rtlCol="0">
            <a:spAutoFit/>
          </a:bodyPr>
          <a:lstStyle/>
          <a:p>
            <a:r>
              <a:rPr lang="en-US" sz="2200" b="1" dirty="0">
                <a:latin typeface="United Sans Rg Lt" pitchFamily="50" charset="0"/>
                <a:cs typeface="Calibri" panose="020F0502020204030204" pitchFamily="34" charset="0"/>
              </a:rPr>
              <a:t>Fig 12.</a:t>
            </a:r>
            <a:r>
              <a:rPr lang="en-US" sz="2200" dirty="0">
                <a:latin typeface="United Sans Rg Lt" pitchFamily="50" charset="0"/>
                <a:cs typeface="Calibri" panose="020F0502020204030204" pitchFamily="34" charset="0"/>
              </a:rPr>
              <a:t> Water Extractable Organic Carbon (100 – 300 ppm is desired).</a:t>
            </a:r>
          </a:p>
        </p:txBody>
      </p:sp>
      <p:sp>
        <p:nvSpPr>
          <p:cNvPr id="97" name="TextBox 96">
            <a:extLst>
              <a:ext uri="{FF2B5EF4-FFF2-40B4-BE49-F238E27FC236}">
                <a16:creationId xmlns:a16="http://schemas.microsoft.com/office/drawing/2014/main" id="{74281141-E072-45B8-B75E-14D82CC9B9C4}"/>
              </a:ext>
            </a:extLst>
          </p:cNvPr>
          <p:cNvSpPr txBox="1"/>
          <p:nvPr/>
        </p:nvSpPr>
        <p:spPr>
          <a:xfrm>
            <a:off x="26118336" y="35003547"/>
            <a:ext cx="4970142" cy="769441"/>
          </a:xfrm>
          <a:prstGeom prst="rect">
            <a:avLst/>
          </a:prstGeom>
          <a:noFill/>
          <a:ln w="12700">
            <a:noFill/>
          </a:ln>
        </p:spPr>
        <p:txBody>
          <a:bodyPr wrap="square" rtlCol="0">
            <a:spAutoFit/>
          </a:bodyPr>
          <a:lstStyle/>
          <a:p>
            <a:r>
              <a:rPr lang="en-US" sz="2200" b="1" dirty="0">
                <a:latin typeface="United Sans Rg Lt" pitchFamily="50" charset="0"/>
                <a:cs typeface="Calibri" panose="020F0502020204030204" pitchFamily="34" charset="0"/>
              </a:rPr>
              <a:t>Fig 13.</a:t>
            </a:r>
            <a:r>
              <a:rPr lang="en-US" sz="2200" dirty="0">
                <a:latin typeface="United Sans Rg Lt" pitchFamily="50" charset="0"/>
                <a:cs typeface="Calibri" panose="020F0502020204030204" pitchFamily="34" charset="0"/>
              </a:rPr>
              <a:t> A soil health calculation between 7 and 30 is desired.</a:t>
            </a:r>
          </a:p>
        </p:txBody>
      </p:sp>
      <p:cxnSp>
        <p:nvCxnSpPr>
          <p:cNvPr id="70" name="Straight Connector 69">
            <a:extLst>
              <a:ext uri="{FF2B5EF4-FFF2-40B4-BE49-F238E27FC236}">
                <a16:creationId xmlns:a16="http://schemas.microsoft.com/office/drawing/2014/main" id="{DC718319-6631-471F-B322-839B8EBDEBE8}"/>
              </a:ext>
            </a:extLst>
          </p:cNvPr>
          <p:cNvCxnSpPr>
            <a:cxnSpLocks/>
          </p:cNvCxnSpPr>
          <p:nvPr/>
        </p:nvCxnSpPr>
        <p:spPr bwMode="auto">
          <a:xfrm>
            <a:off x="1576858" y="31685001"/>
            <a:ext cx="29530670" cy="24884"/>
          </a:xfrm>
          <a:prstGeom prst="line">
            <a:avLst/>
          </a:prstGeom>
          <a:noFill/>
          <a:ln w="28575" cap="flat" cmpd="sng" algn="ctr">
            <a:solidFill>
              <a:schemeClr val="accent6"/>
            </a:solidFill>
            <a:prstDash val="solid"/>
            <a:round/>
            <a:headEnd type="oval" w="med" len="med"/>
            <a:tailEnd type="oval" w="med" len="med"/>
          </a:ln>
          <a:effectLst/>
        </p:spPr>
      </p:cxnSp>
      <p:cxnSp>
        <p:nvCxnSpPr>
          <p:cNvPr id="73" name="Straight Connector 72">
            <a:extLst>
              <a:ext uri="{FF2B5EF4-FFF2-40B4-BE49-F238E27FC236}">
                <a16:creationId xmlns:a16="http://schemas.microsoft.com/office/drawing/2014/main" id="{2986D85A-A127-43DE-93FB-FADB3EE1637F}"/>
              </a:ext>
            </a:extLst>
          </p:cNvPr>
          <p:cNvCxnSpPr>
            <a:cxnSpLocks/>
          </p:cNvCxnSpPr>
          <p:nvPr/>
        </p:nvCxnSpPr>
        <p:spPr bwMode="auto">
          <a:xfrm>
            <a:off x="1576858" y="32942448"/>
            <a:ext cx="29530670" cy="27511"/>
          </a:xfrm>
          <a:prstGeom prst="line">
            <a:avLst/>
          </a:prstGeom>
          <a:noFill/>
          <a:ln w="28575" cap="flat" cmpd="sng" algn="ctr">
            <a:solidFill>
              <a:schemeClr val="accent2"/>
            </a:solidFill>
            <a:prstDash val="solid"/>
            <a:round/>
            <a:headEnd type="oval" w="med" len="med"/>
            <a:tailEnd type="oval" w="med" len="med"/>
          </a:ln>
          <a:effectLst/>
        </p:spPr>
      </p:cxnSp>
      <p:cxnSp>
        <p:nvCxnSpPr>
          <p:cNvPr id="76" name="Straight Connector 75">
            <a:extLst>
              <a:ext uri="{FF2B5EF4-FFF2-40B4-BE49-F238E27FC236}">
                <a16:creationId xmlns:a16="http://schemas.microsoft.com/office/drawing/2014/main" id="{1BB2078D-A39E-425B-805B-EFF83D443B6C}"/>
              </a:ext>
            </a:extLst>
          </p:cNvPr>
          <p:cNvCxnSpPr>
            <a:cxnSpLocks/>
          </p:cNvCxnSpPr>
          <p:nvPr/>
        </p:nvCxnSpPr>
        <p:spPr bwMode="auto">
          <a:xfrm>
            <a:off x="10509516" y="29494666"/>
            <a:ext cx="0" cy="5349330"/>
          </a:xfrm>
          <a:prstGeom prst="line">
            <a:avLst/>
          </a:prstGeom>
          <a:noFill/>
          <a:ln w="25400" cap="flat" cmpd="sng" algn="ctr">
            <a:solidFill>
              <a:schemeClr val="tx1"/>
            </a:solidFill>
            <a:prstDash val="sysDot"/>
            <a:round/>
            <a:headEnd type="oval" w="med" len="med"/>
            <a:tailEnd type="oval" w="med" len="med"/>
          </a:ln>
          <a:effectLst/>
        </p:spPr>
      </p:cxnSp>
      <p:cxnSp>
        <p:nvCxnSpPr>
          <p:cNvPr id="77" name="Straight Connector 76">
            <a:extLst>
              <a:ext uri="{FF2B5EF4-FFF2-40B4-BE49-F238E27FC236}">
                <a16:creationId xmlns:a16="http://schemas.microsoft.com/office/drawing/2014/main" id="{F5A4E3EA-3A43-4B58-A11C-AE225C339EC8}"/>
              </a:ext>
            </a:extLst>
          </p:cNvPr>
          <p:cNvCxnSpPr>
            <a:cxnSpLocks/>
          </p:cNvCxnSpPr>
          <p:nvPr/>
        </p:nvCxnSpPr>
        <p:spPr bwMode="auto">
          <a:xfrm>
            <a:off x="15488174" y="29494666"/>
            <a:ext cx="0" cy="5349330"/>
          </a:xfrm>
          <a:prstGeom prst="line">
            <a:avLst/>
          </a:prstGeom>
          <a:noFill/>
          <a:ln w="25400" cap="flat" cmpd="sng" algn="ctr">
            <a:solidFill>
              <a:schemeClr val="tx1"/>
            </a:solidFill>
            <a:prstDash val="sysDot"/>
            <a:round/>
            <a:headEnd type="oval" w="med" len="med"/>
            <a:tailEnd type="oval" w="med" len="med"/>
          </a:ln>
          <a:effectLst/>
        </p:spPr>
      </p:cxnSp>
      <p:cxnSp>
        <p:nvCxnSpPr>
          <p:cNvPr id="79" name="Straight Connector 78">
            <a:extLst>
              <a:ext uri="{FF2B5EF4-FFF2-40B4-BE49-F238E27FC236}">
                <a16:creationId xmlns:a16="http://schemas.microsoft.com/office/drawing/2014/main" id="{0407F939-DA2F-407C-A9DB-D9E5CA00675D}"/>
              </a:ext>
            </a:extLst>
          </p:cNvPr>
          <p:cNvCxnSpPr>
            <a:cxnSpLocks/>
          </p:cNvCxnSpPr>
          <p:nvPr/>
        </p:nvCxnSpPr>
        <p:spPr bwMode="auto">
          <a:xfrm>
            <a:off x="20459817" y="29494666"/>
            <a:ext cx="0" cy="5349330"/>
          </a:xfrm>
          <a:prstGeom prst="line">
            <a:avLst/>
          </a:prstGeom>
          <a:noFill/>
          <a:ln w="25400" cap="flat" cmpd="sng" algn="ctr">
            <a:solidFill>
              <a:schemeClr val="tx1"/>
            </a:solidFill>
            <a:prstDash val="sysDot"/>
            <a:round/>
            <a:headEnd type="oval" w="med" len="med"/>
            <a:tailEnd type="oval" w="med" len="med"/>
          </a:ln>
          <a:effectLst/>
        </p:spPr>
      </p:cxnSp>
      <p:cxnSp>
        <p:nvCxnSpPr>
          <p:cNvPr id="82" name="Straight Connector 81">
            <a:extLst>
              <a:ext uri="{FF2B5EF4-FFF2-40B4-BE49-F238E27FC236}">
                <a16:creationId xmlns:a16="http://schemas.microsoft.com/office/drawing/2014/main" id="{BEF98CD2-8C9F-4E6D-9BA3-23100FD8DF21}"/>
              </a:ext>
            </a:extLst>
          </p:cNvPr>
          <p:cNvCxnSpPr>
            <a:cxnSpLocks/>
          </p:cNvCxnSpPr>
          <p:nvPr/>
        </p:nvCxnSpPr>
        <p:spPr bwMode="auto">
          <a:xfrm>
            <a:off x="25984317" y="29494666"/>
            <a:ext cx="0" cy="5349330"/>
          </a:xfrm>
          <a:prstGeom prst="line">
            <a:avLst/>
          </a:prstGeom>
          <a:noFill/>
          <a:ln w="25400" cap="flat" cmpd="sng" algn="ctr">
            <a:solidFill>
              <a:schemeClr val="tx1"/>
            </a:solidFill>
            <a:prstDash val="sysDot"/>
            <a:round/>
            <a:headEnd type="oval" w="med" len="med"/>
            <a:tailEnd type="oval" w="med" len="med"/>
          </a:ln>
          <a:effectLst/>
        </p:spPr>
      </p:cxnSp>
      <p:graphicFrame>
        <p:nvGraphicFramePr>
          <p:cNvPr id="4" name="Table 4">
            <a:extLst>
              <a:ext uri="{FF2B5EF4-FFF2-40B4-BE49-F238E27FC236}">
                <a16:creationId xmlns:a16="http://schemas.microsoft.com/office/drawing/2014/main" id="{3D98CC95-0BDE-4016-A88E-D26D88ACCF8A}"/>
              </a:ext>
            </a:extLst>
          </p:cNvPr>
          <p:cNvGraphicFramePr>
            <a:graphicFrameLocks noGrp="1"/>
          </p:cNvGraphicFramePr>
          <p:nvPr>
            <p:extLst>
              <p:ext uri="{D42A27DB-BD31-4B8C-83A1-F6EECF244321}">
                <p14:modId xmlns:p14="http://schemas.microsoft.com/office/powerpoint/2010/main" val="1217464246"/>
              </p:ext>
            </p:extLst>
          </p:nvPr>
        </p:nvGraphicFramePr>
        <p:xfrm>
          <a:off x="11399530" y="9846934"/>
          <a:ext cx="10268180" cy="2072640"/>
        </p:xfrm>
        <a:graphic>
          <a:graphicData uri="http://schemas.openxmlformats.org/drawingml/2006/table">
            <a:tbl>
              <a:tblPr firstRow="1" bandRow="1">
                <a:tableStyleId>{5C22544A-7EE6-4342-B048-85BDC9FD1C3A}</a:tableStyleId>
              </a:tblPr>
              <a:tblGrid>
                <a:gridCol w="2567045">
                  <a:extLst>
                    <a:ext uri="{9D8B030D-6E8A-4147-A177-3AD203B41FA5}">
                      <a16:colId xmlns:a16="http://schemas.microsoft.com/office/drawing/2014/main" val="336482325"/>
                    </a:ext>
                  </a:extLst>
                </a:gridCol>
                <a:gridCol w="2567045">
                  <a:extLst>
                    <a:ext uri="{9D8B030D-6E8A-4147-A177-3AD203B41FA5}">
                      <a16:colId xmlns:a16="http://schemas.microsoft.com/office/drawing/2014/main" val="1177607987"/>
                    </a:ext>
                  </a:extLst>
                </a:gridCol>
                <a:gridCol w="2567045">
                  <a:extLst>
                    <a:ext uri="{9D8B030D-6E8A-4147-A177-3AD203B41FA5}">
                      <a16:colId xmlns:a16="http://schemas.microsoft.com/office/drawing/2014/main" val="3293909122"/>
                    </a:ext>
                  </a:extLst>
                </a:gridCol>
                <a:gridCol w="2567045">
                  <a:extLst>
                    <a:ext uri="{9D8B030D-6E8A-4147-A177-3AD203B41FA5}">
                      <a16:colId xmlns:a16="http://schemas.microsoft.com/office/drawing/2014/main" val="1964522085"/>
                    </a:ext>
                  </a:extLst>
                </a:gridCol>
              </a:tblGrid>
              <a:tr h="513393">
                <a:tc>
                  <a:txBody>
                    <a:bodyPr/>
                    <a:lstStyle/>
                    <a:p>
                      <a:pPr algn="ctr"/>
                      <a:r>
                        <a:rPr lang="en-US" sz="2800" dirty="0">
                          <a:solidFill>
                            <a:schemeClr val="bg1"/>
                          </a:solidFill>
                          <a:latin typeface="United Sans Rg Lt" pitchFamily="50" charset="0"/>
                        </a:rPr>
                        <a:t>Year</a:t>
                      </a:r>
                    </a:p>
                  </a:txBody>
                  <a:tcPr anchor="ctr">
                    <a:solidFill>
                      <a:srgbClr val="6F727B"/>
                    </a:solidFill>
                  </a:tcPr>
                </a:tc>
                <a:tc>
                  <a:txBody>
                    <a:bodyPr/>
                    <a:lstStyle/>
                    <a:p>
                      <a:pPr algn="ctr"/>
                      <a:r>
                        <a:rPr lang="en-US" sz="2800" dirty="0" err="1">
                          <a:solidFill>
                            <a:schemeClr val="bg1"/>
                          </a:solidFill>
                          <a:latin typeface="United Sans Rg Lt" pitchFamily="50" charset="0"/>
                        </a:rPr>
                        <a:t>lb</a:t>
                      </a:r>
                      <a:r>
                        <a:rPr lang="en-US" sz="2800" dirty="0">
                          <a:solidFill>
                            <a:schemeClr val="bg1"/>
                          </a:solidFill>
                          <a:latin typeface="United Sans Rg Lt" pitchFamily="50" charset="0"/>
                        </a:rPr>
                        <a:t> N/A</a:t>
                      </a:r>
                    </a:p>
                  </a:txBody>
                  <a:tcPr anchor="ctr">
                    <a:solidFill>
                      <a:srgbClr val="6F727B"/>
                    </a:solidFill>
                  </a:tcPr>
                </a:tc>
                <a:tc>
                  <a:txBody>
                    <a:bodyPr/>
                    <a:lstStyle/>
                    <a:p>
                      <a:pPr algn="ctr"/>
                      <a:r>
                        <a:rPr lang="en-US" sz="2800" dirty="0" err="1">
                          <a:solidFill>
                            <a:schemeClr val="bg1"/>
                          </a:solidFill>
                          <a:latin typeface="United Sans Rg Lt" pitchFamily="50" charset="0"/>
                        </a:rPr>
                        <a:t>lb</a:t>
                      </a:r>
                      <a:r>
                        <a:rPr lang="en-US" sz="2800" dirty="0">
                          <a:solidFill>
                            <a:schemeClr val="bg1"/>
                          </a:solidFill>
                          <a:latin typeface="United Sans Rg Lt" pitchFamily="50" charset="0"/>
                        </a:rPr>
                        <a:t> P</a:t>
                      </a:r>
                      <a:r>
                        <a:rPr lang="en-US" sz="2800" baseline="-25000" dirty="0">
                          <a:solidFill>
                            <a:schemeClr val="bg1"/>
                          </a:solidFill>
                          <a:latin typeface="United Sans Rg Lt" pitchFamily="50" charset="0"/>
                        </a:rPr>
                        <a:t>2</a:t>
                      </a:r>
                      <a:r>
                        <a:rPr lang="en-US" sz="2800" dirty="0">
                          <a:solidFill>
                            <a:schemeClr val="bg1"/>
                          </a:solidFill>
                          <a:latin typeface="United Sans Rg Lt" pitchFamily="50" charset="0"/>
                        </a:rPr>
                        <a:t>O</a:t>
                      </a:r>
                      <a:r>
                        <a:rPr lang="en-US" sz="2800" baseline="-25000" dirty="0">
                          <a:solidFill>
                            <a:schemeClr val="bg1"/>
                          </a:solidFill>
                          <a:latin typeface="United Sans Rg Lt" pitchFamily="50" charset="0"/>
                        </a:rPr>
                        <a:t>5</a:t>
                      </a:r>
                      <a:r>
                        <a:rPr lang="en-US" sz="2800" dirty="0">
                          <a:solidFill>
                            <a:schemeClr val="bg1"/>
                          </a:solidFill>
                          <a:latin typeface="United Sans Rg Lt" pitchFamily="50" charset="0"/>
                        </a:rPr>
                        <a:t>/A</a:t>
                      </a:r>
                    </a:p>
                  </a:txBody>
                  <a:tcPr anchor="ctr">
                    <a:solidFill>
                      <a:srgbClr val="6F727B"/>
                    </a:solidFill>
                  </a:tcPr>
                </a:tc>
                <a:tc>
                  <a:txBody>
                    <a:bodyPr/>
                    <a:lstStyle/>
                    <a:p>
                      <a:pPr algn="ctr"/>
                      <a:r>
                        <a:rPr lang="en-US" sz="2800" dirty="0" err="1">
                          <a:solidFill>
                            <a:schemeClr val="bg1"/>
                          </a:solidFill>
                          <a:latin typeface="United Sans Rg Lt" pitchFamily="50" charset="0"/>
                        </a:rPr>
                        <a:t>lb</a:t>
                      </a:r>
                      <a:r>
                        <a:rPr lang="en-US" sz="2800" dirty="0">
                          <a:solidFill>
                            <a:schemeClr val="bg1"/>
                          </a:solidFill>
                          <a:latin typeface="United Sans Rg Lt" pitchFamily="50" charset="0"/>
                        </a:rPr>
                        <a:t> K</a:t>
                      </a:r>
                      <a:r>
                        <a:rPr lang="en-US" sz="2800" baseline="-25000" dirty="0">
                          <a:solidFill>
                            <a:schemeClr val="bg1"/>
                          </a:solidFill>
                          <a:latin typeface="United Sans Rg Lt" pitchFamily="50" charset="0"/>
                        </a:rPr>
                        <a:t>2</a:t>
                      </a:r>
                      <a:r>
                        <a:rPr lang="en-US" sz="2800" dirty="0">
                          <a:solidFill>
                            <a:schemeClr val="bg1"/>
                          </a:solidFill>
                          <a:latin typeface="United Sans Rg Lt" pitchFamily="50" charset="0"/>
                        </a:rPr>
                        <a:t>O/A</a:t>
                      </a:r>
                    </a:p>
                  </a:txBody>
                  <a:tcPr anchor="ctr">
                    <a:solidFill>
                      <a:srgbClr val="6F727B"/>
                    </a:solidFill>
                  </a:tcPr>
                </a:tc>
                <a:extLst>
                  <a:ext uri="{0D108BD9-81ED-4DB2-BD59-A6C34878D82A}">
                    <a16:rowId xmlns:a16="http://schemas.microsoft.com/office/drawing/2014/main" val="756716361"/>
                  </a:ext>
                </a:extLst>
              </a:tr>
              <a:tr h="513393">
                <a:tc>
                  <a:txBody>
                    <a:bodyPr/>
                    <a:lstStyle/>
                    <a:p>
                      <a:pPr algn="ctr"/>
                      <a:r>
                        <a:rPr lang="en-US" sz="2800" dirty="0">
                          <a:solidFill>
                            <a:schemeClr val="bg1"/>
                          </a:solidFill>
                          <a:latin typeface="United Sans Rg Lt" pitchFamily="50" charset="0"/>
                        </a:rPr>
                        <a:t>2021</a:t>
                      </a:r>
                    </a:p>
                  </a:txBody>
                  <a:tcPr anchor="ctr">
                    <a:solidFill>
                      <a:srgbClr val="6F727B"/>
                    </a:solidFill>
                  </a:tcPr>
                </a:tc>
                <a:tc>
                  <a:txBody>
                    <a:bodyPr/>
                    <a:lstStyle/>
                    <a:p>
                      <a:pPr algn="ctr"/>
                      <a:r>
                        <a:rPr lang="en-US" sz="2800" dirty="0">
                          <a:latin typeface="United Sans Rg Lt" pitchFamily="50" charset="0"/>
                        </a:rPr>
                        <a:t>135</a:t>
                      </a:r>
                    </a:p>
                  </a:txBody>
                  <a:tcPr anchor="ctr">
                    <a:solidFill>
                      <a:srgbClr val="CFB991"/>
                    </a:solidFill>
                  </a:tcPr>
                </a:tc>
                <a:tc>
                  <a:txBody>
                    <a:bodyPr/>
                    <a:lstStyle/>
                    <a:p>
                      <a:pPr algn="ctr"/>
                      <a:r>
                        <a:rPr lang="en-US" sz="2800" dirty="0">
                          <a:latin typeface="United Sans Rg Lt" pitchFamily="50" charset="0"/>
                        </a:rPr>
                        <a:t>140</a:t>
                      </a:r>
                    </a:p>
                  </a:txBody>
                  <a:tcPr anchor="ctr">
                    <a:solidFill>
                      <a:srgbClr val="CFB991"/>
                    </a:solidFill>
                  </a:tcPr>
                </a:tc>
                <a:tc>
                  <a:txBody>
                    <a:bodyPr/>
                    <a:lstStyle/>
                    <a:p>
                      <a:pPr algn="ctr"/>
                      <a:r>
                        <a:rPr lang="en-US" sz="2800" dirty="0">
                          <a:latin typeface="United Sans Rg Lt" pitchFamily="50" charset="0"/>
                        </a:rPr>
                        <a:t>190</a:t>
                      </a:r>
                    </a:p>
                  </a:txBody>
                  <a:tcPr anchor="ctr">
                    <a:solidFill>
                      <a:srgbClr val="CFB991"/>
                    </a:solidFill>
                  </a:tcPr>
                </a:tc>
                <a:extLst>
                  <a:ext uri="{0D108BD9-81ED-4DB2-BD59-A6C34878D82A}">
                    <a16:rowId xmlns:a16="http://schemas.microsoft.com/office/drawing/2014/main" val="3920263147"/>
                  </a:ext>
                </a:extLst>
              </a:tr>
              <a:tr h="513393">
                <a:tc>
                  <a:txBody>
                    <a:bodyPr/>
                    <a:lstStyle/>
                    <a:p>
                      <a:pPr algn="ctr"/>
                      <a:r>
                        <a:rPr lang="en-US" sz="2800" dirty="0">
                          <a:solidFill>
                            <a:schemeClr val="bg1"/>
                          </a:solidFill>
                          <a:latin typeface="United Sans Rg Lt" pitchFamily="50" charset="0"/>
                        </a:rPr>
                        <a:t>2022</a:t>
                      </a:r>
                    </a:p>
                  </a:txBody>
                  <a:tcPr anchor="ctr">
                    <a:solidFill>
                      <a:srgbClr val="6F727B"/>
                    </a:solidFill>
                  </a:tcPr>
                </a:tc>
                <a:tc>
                  <a:txBody>
                    <a:bodyPr/>
                    <a:lstStyle/>
                    <a:p>
                      <a:pPr algn="ctr"/>
                      <a:r>
                        <a:rPr lang="en-US" sz="2800" dirty="0">
                          <a:latin typeface="United Sans Rg Lt" pitchFamily="50" charset="0"/>
                        </a:rPr>
                        <a:t>120</a:t>
                      </a:r>
                    </a:p>
                  </a:txBody>
                  <a:tcPr anchor="ctr">
                    <a:solidFill>
                      <a:srgbClr val="CFB991"/>
                    </a:solidFill>
                  </a:tcPr>
                </a:tc>
                <a:tc>
                  <a:txBody>
                    <a:bodyPr/>
                    <a:lstStyle/>
                    <a:p>
                      <a:pPr algn="ctr"/>
                      <a:r>
                        <a:rPr lang="en-US" sz="2800" dirty="0">
                          <a:latin typeface="United Sans Rg Lt" pitchFamily="50" charset="0"/>
                        </a:rPr>
                        <a:t>150</a:t>
                      </a:r>
                    </a:p>
                  </a:txBody>
                  <a:tcPr anchor="ctr">
                    <a:solidFill>
                      <a:srgbClr val="CFB991"/>
                    </a:solidFill>
                  </a:tcPr>
                </a:tc>
                <a:tc>
                  <a:txBody>
                    <a:bodyPr/>
                    <a:lstStyle/>
                    <a:p>
                      <a:pPr algn="ctr"/>
                      <a:r>
                        <a:rPr lang="en-US" sz="2800" dirty="0">
                          <a:latin typeface="United Sans Rg Lt" pitchFamily="50" charset="0"/>
                        </a:rPr>
                        <a:t>154</a:t>
                      </a:r>
                    </a:p>
                  </a:txBody>
                  <a:tcPr anchor="ctr">
                    <a:solidFill>
                      <a:srgbClr val="CFB991"/>
                    </a:solidFill>
                  </a:tcPr>
                </a:tc>
                <a:extLst>
                  <a:ext uri="{0D108BD9-81ED-4DB2-BD59-A6C34878D82A}">
                    <a16:rowId xmlns:a16="http://schemas.microsoft.com/office/drawing/2014/main" val="590015827"/>
                  </a:ext>
                </a:extLst>
              </a:tr>
              <a:tr h="513393">
                <a:tc>
                  <a:txBody>
                    <a:bodyPr/>
                    <a:lstStyle/>
                    <a:p>
                      <a:pPr algn="ctr"/>
                      <a:r>
                        <a:rPr lang="en-US" sz="2800" dirty="0">
                          <a:solidFill>
                            <a:schemeClr val="bg1"/>
                          </a:solidFill>
                          <a:latin typeface="United Sans Rg Lt" pitchFamily="50" charset="0"/>
                        </a:rPr>
                        <a:t>2023*</a:t>
                      </a:r>
                    </a:p>
                  </a:txBody>
                  <a:tcPr anchor="ctr">
                    <a:solidFill>
                      <a:srgbClr val="6F727B"/>
                    </a:solidFill>
                  </a:tcPr>
                </a:tc>
                <a:tc>
                  <a:txBody>
                    <a:bodyPr/>
                    <a:lstStyle/>
                    <a:p>
                      <a:pPr algn="ctr"/>
                      <a:r>
                        <a:rPr lang="en-US" sz="2800" dirty="0">
                          <a:latin typeface="United Sans Rg Lt" pitchFamily="50" charset="0"/>
                        </a:rPr>
                        <a:t>100</a:t>
                      </a:r>
                    </a:p>
                  </a:txBody>
                  <a:tcPr anchor="ctr">
                    <a:solidFill>
                      <a:srgbClr val="CFB991"/>
                    </a:solidFill>
                  </a:tcPr>
                </a:tc>
                <a:tc>
                  <a:txBody>
                    <a:bodyPr/>
                    <a:lstStyle/>
                    <a:p>
                      <a:pPr algn="ctr"/>
                      <a:r>
                        <a:rPr lang="en-US" sz="2800" dirty="0">
                          <a:latin typeface="United Sans Rg Lt" pitchFamily="50" charset="0"/>
                        </a:rPr>
                        <a:t>0</a:t>
                      </a:r>
                    </a:p>
                  </a:txBody>
                  <a:tcPr anchor="ctr">
                    <a:solidFill>
                      <a:srgbClr val="CFB991"/>
                    </a:solidFill>
                  </a:tcPr>
                </a:tc>
                <a:tc>
                  <a:txBody>
                    <a:bodyPr/>
                    <a:lstStyle/>
                    <a:p>
                      <a:pPr algn="ctr"/>
                      <a:r>
                        <a:rPr lang="en-US" sz="2800" dirty="0">
                          <a:latin typeface="United Sans Rg Lt" pitchFamily="50" charset="0"/>
                        </a:rPr>
                        <a:t>157</a:t>
                      </a:r>
                    </a:p>
                  </a:txBody>
                  <a:tcPr anchor="ctr">
                    <a:solidFill>
                      <a:srgbClr val="CFB991"/>
                    </a:solidFill>
                  </a:tcPr>
                </a:tc>
                <a:extLst>
                  <a:ext uri="{0D108BD9-81ED-4DB2-BD59-A6C34878D82A}">
                    <a16:rowId xmlns:a16="http://schemas.microsoft.com/office/drawing/2014/main" val="447302163"/>
                  </a:ext>
                </a:extLst>
              </a:tr>
            </a:tbl>
          </a:graphicData>
        </a:graphic>
      </p:graphicFrame>
      <p:sp>
        <p:nvSpPr>
          <p:cNvPr id="84" name="TextBox 83">
            <a:extLst>
              <a:ext uri="{FF2B5EF4-FFF2-40B4-BE49-F238E27FC236}">
                <a16:creationId xmlns:a16="http://schemas.microsoft.com/office/drawing/2014/main" id="{5331670F-34E0-4019-B3AB-CA4312FB3C8A}"/>
              </a:ext>
            </a:extLst>
          </p:cNvPr>
          <p:cNvSpPr txBox="1"/>
          <p:nvPr/>
        </p:nvSpPr>
        <p:spPr>
          <a:xfrm>
            <a:off x="11369301" y="9433954"/>
            <a:ext cx="10254537" cy="523220"/>
          </a:xfrm>
          <a:prstGeom prst="rect">
            <a:avLst/>
          </a:prstGeom>
          <a:noFill/>
        </p:spPr>
        <p:txBody>
          <a:bodyPr wrap="square" rtlCol="0">
            <a:spAutoFit/>
          </a:bodyPr>
          <a:lstStyle/>
          <a:p>
            <a:pPr algn="just">
              <a:spcBef>
                <a:spcPts val="787"/>
              </a:spcBef>
              <a:spcAft>
                <a:spcPts val="787"/>
              </a:spcAft>
            </a:pPr>
            <a:r>
              <a:rPr lang="en-US" sz="2800" b="1" dirty="0">
                <a:solidFill>
                  <a:srgbClr val="000000"/>
                </a:solidFill>
                <a:latin typeface="United Sans Rg Lt" pitchFamily="50" charset="0"/>
                <a:cs typeface="Calibri" panose="020F0502020204030204" pitchFamily="34" charset="0"/>
              </a:rPr>
              <a:t>Table 1.</a:t>
            </a:r>
            <a:r>
              <a:rPr lang="en-US" sz="2800" dirty="0">
                <a:solidFill>
                  <a:srgbClr val="000000"/>
                </a:solidFill>
                <a:latin typeface="United Sans Rg Lt" pitchFamily="50" charset="0"/>
                <a:cs typeface="Calibri" panose="020F0502020204030204" pitchFamily="34" charset="0"/>
              </a:rPr>
              <a:t> Mean target soil fertility amendment application rates. </a:t>
            </a:r>
          </a:p>
        </p:txBody>
      </p:sp>
      <p:sp>
        <p:nvSpPr>
          <p:cNvPr id="85" name="TextBox 84">
            <a:extLst>
              <a:ext uri="{FF2B5EF4-FFF2-40B4-BE49-F238E27FC236}">
                <a16:creationId xmlns:a16="http://schemas.microsoft.com/office/drawing/2014/main" id="{4E703998-200C-4BAE-B8BD-77CD46F3DC5F}"/>
              </a:ext>
            </a:extLst>
          </p:cNvPr>
          <p:cNvSpPr txBox="1"/>
          <p:nvPr/>
        </p:nvSpPr>
        <p:spPr>
          <a:xfrm>
            <a:off x="11361430" y="11862530"/>
            <a:ext cx="10189162" cy="461665"/>
          </a:xfrm>
          <a:prstGeom prst="rect">
            <a:avLst/>
          </a:prstGeom>
          <a:noFill/>
        </p:spPr>
        <p:txBody>
          <a:bodyPr wrap="square" rtlCol="0">
            <a:spAutoFit/>
          </a:bodyPr>
          <a:lstStyle/>
          <a:p>
            <a:pPr algn="just">
              <a:spcBef>
                <a:spcPts val="787"/>
              </a:spcBef>
              <a:spcAft>
                <a:spcPts val="787"/>
              </a:spcAft>
            </a:pPr>
            <a:r>
              <a:rPr lang="en-US" sz="2400" dirty="0">
                <a:solidFill>
                  <a:srgbClr val="000000"/>
                </a:solidFill>
                <a:latin typeface="United Sans Rg Lt" pitchFamily="50" charset="0"/>
                <a:cs typeface="Calibri" panose="020F0502020204030204" pitchFamily="34" charset="0"/>
              </a:rPr>
              <a:t>* In 2023, variable rates were applied according to treatment levels. </a:t>
            </a:r>
          </a:p>
        </p:txBody>
      </p:sp>
      <p:sp>
        <p:nvSpPr>
          <p:cNvPr id="98" name="TextBox 97">
            <a:extLst>
              <a:ext uri="{FF2B5EF4-FFF2-40B4-BE49-F238E27FC236}">
                <a16:creationId xmlns:a16="http://schemas.microsoft.com/office/drawing/2014/main" id="{1A225AEC-88A8-4E8C-A97D-A9B2BA6C6E21}"/>
              </a:ext>
            </a:extLst>
          </p:cNvPr>
          <p:cNvSpPr txBox="1"/>
          <p:nvPr/>
        </p:nvSpPr>
        <p:spPr>
          <a:xfrm>
            <a:off x="21894977" y="3757190"/>
            <a:ext cx="10375723" cy="2477601"/>
          </a:xfrm>
          <a:prstGeom prst="rect">
            <a:avLst/>
          </a:prstGeom>
          <a:noFill/>
        </p:spPr>
        <p:txBody>
          <a:bodyPr wrap="square">
            <a:spAutoFit/>
          </a:bodyPr>
          <a:lstStyle/>
          <a:p>
            <a:pPr algn="just"/>
            <a:r>
              <a:rPr lang="en-US" sz="3500" b="1" dirty="0">
                <a:solidFill>
                  <a:srgbClr val="000000"/>
                </a:solidFill>
                <a:latin typeface="United Sans Rg Md" pitchFamily="50" charset="0"/>
                <a:cs typeface="Calibri" panose="020F0502020204030204" pitchFamily="34" charset="0"/>
              </a:rPr>
              <a:t>HANEY TEST</a:t>
            </a:r>
          </a:p>
          <a:p>
            <a:pPr algn="just"/>
            <a:r>
              <a:rPr lang="en-US" sz="3000" dirty="0">
                <a:solidFill>
                  <a:srgbClr val="000000"/>
                </a:solidFill>
                <a:latin typeface="United Sans Rg Lt" pitchFamily="50" charset="0"/>
                <a:cs typeface="Calibri" panose="020F0502020204030204" pitchFamily="34" charset="0"/>
              </a:rPr>
              <a:t>The test uses unique extracts (H3A organic acid) to determine nutrient quantities. The results indicate the amount of food that is readily available to soil microbes and is sensitive to measuring root exudates and decomposed organic material.</a:t>
            </a:r>
          </a:p>
        </p:txBody>
      </p:sp>
    </p:spTree>
    <p:extLst>
      <p:ext uri="{BB962C8B-B14F-4D97-AF65-F5344CB8AC3E}">
        <p14:creationId xmlns:p14="http://schemas.microsoft.com/office/powerpoint/2010/main" val="2860189238"/>
      </p:ext>
    </p:extLst>
  </p:cSld>
  <p:clrMapOvr>
    <a:masterClrMapping/>
  </p:clrMapOvr>
</p:sld>
</file>

<file path=ppt/theme/theme1.xml><?xml version="1.0" encoding="utf-8"?>
<a:theme xmlns:a="http://schemas.openxmlformats.org/drawingml/2006/main" name="Research Poster Template">
  <a:themeElements>
    <a:clrScheme name="UB Color Palette">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Research Poster Templat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5602</TotalTime>
  <Words>1235</Words>
  <Application>Microsoft Office PowerPoint</Application>
  <PresentationFormat>Custom</PresentationFormat>
  <Paragraphs>164</Paragraphs>
  <Slides>1</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vt:i4>
      </vt:variant>
    </vt:vector>
  </HeadingPairs>
  <TitlesOfParts>
    <vt:vector size="9" baseType="lpstr">
      <vt:lpstr>Arial</vt:lpstr>
      <vt:lpstr>Calibri</vt:lpstr>
      <vt:lpstr>Calibri Light</vt:lpstr>
      <vt:lpstr>United Sans Rg Hv</vt:lpstr>
      <vt:lpstr>United Sans Rg Lt</vt:lpstr>
      <vt:lpstr>United Sans Rg Md</vt:lpstr>
      <vt:lpstr>Research Poster Template</vt:lpstr>
      <vt:lpstr>1_Research Poster Template</vt:lpstr>
      <vt:lpstr>PowerPoint Presentation</vt:lpstr>
    </vt:vector>
  </TitlesOfParts>
  <Manager/>
  <Company>© University at Buffalo</Company>
  <LinksUpToDate>false</LinksUpToDate>
  <SharedDoc>false</SharedDoc>
  <HyperlinkBase>www.buffalo.edu/brand</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Research Poster Template</dc:title>
  <dc:subject/>
  <dc:creator>Jason Chwirut</dc:creator>
  <cp:keywords/>
  <dc:description/>
  <cp:lastModifiedBy>Langenhoven, Petrus</cp:lastModifiedBy>
  <cp:revision>493</cp:revision>
  <cp:lastPrinted>2024-02-21T14:07:20Z</cp:lastPrinted>
  <dcterms:created xsi:type="dcterms:W3CDTF">2016-09-29T18:43:16Z</dcterms:created>
  <dcterms:modified xsi:type="dcterms:W3CDTF">2024-02-21T14:29:02Z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2023-10-20T01:57:49Z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ce15527b-ad1e-4b0f-9825-c4e014326914</vt:lpwstr>
  </property>
  <property fmtid="{D5CDD505-2E9C-101B-9397-08002B2CF9AE}" pid="8" name="MSIP_Label_4044bd30-2ed7-4c9d-9d12-46200872a97b_ContentBits">
    <vt:lpwstr>0</vt:lpwstr>
  </property>
</Properties>
</file>

<file path=docProps/thumbnail.jpeg>
</file>